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0" r:id="rId1"/>
  </p:sldMasterIdLst>
  <p:notesMasterIdLst>
    <p:notesMasterId r:id="rId22"/>
  </p:notesMasterIdLst>
  <p:handoutMasterIdLst>
    <p:handoutMasterId r:id="rId23"/>
  </p:handoutMasterIdLst>
  <p:sldIdLst>
    <p:sldId id="256" r:id="rId2"/>
    <p:sldId id="257" r:id="rId3"/>
    <p:sldId id="266" r:id="rId4"/>
    <p:sldId id="263" r:id="rId5"/>
    <p:sldId id="268" r:id="rId6"/>
    <p:sldId id="269" r:id="rId7"/>
    <p:sldId id="258" r:id="rId8"/>
    <p:sldId id="267" r:id="rId9"/>
    <p:sldId id="261" r:id="rId10"/>
    <p:sldId id="271" r:id="rId11"/>
    <p:sldId id="259" r:id="rId12"/>
    <p:sldId id="260" r:id="rId13"/>
    <p:sldId id="273" r:id="rId14"/>
    <p:sldId id="262" r:id="rId15"/>
    <p:sldId id="264" r:id="rId16"/>
    <p:sldId id="275" r:id="rId17"/>
    <p:sldId id="272" r:id="rId18"/>
    <p:sldId id="276" r:id="rId19"/>
    <p:sldId id="265" r:id="rId20"/>
    <p:sldId id="274"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29" autoAdjust="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0CF0F51-8096-4A7D-9B5F-2CAED8B98AD6}" type="datetimeFigureOut">
              <a:rPr lang="en-GB" smtClean="0"/>
              <a:t>08/09/2012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CDD2A1B-EE1C-4E40-907E-7252C05CCBB0}" type="slidenum">
              <a:rPr lang="en-GB" smtClean="0"/>
              <a:t>‹#›</a:t>
            </a:fld>
            <a:endParaRPr lang="en-GB"/>
          </a:p>
        </p:txBody>
      </p:sp>
    </p:spTree>
    <p:extLst>
      <p:ext uri="{BB962C8B-B14F-4D97-AF65-F5344CB8AC3E}">
        <p14:creationId xmlns:p14="http://schemas.microsoft.com/office/powerpoint/2010/main" val="3019114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7C12B44-E313-452C-9F10-F7D1B87C8DC3}" type="datetimeFigureOut">
              <a:rPr lang="en-GB" smtClean="0"/>
              <a:t>08/09/2012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0AB2C16-E3F6-4C13-9AE8-6DA973C8BAA9}" type="slidenum">
              <a:rPr lang="en-GB" smtClean="0"/>
              <a:t>‹#›</a:t>
            </a:fld>
            <a:endParaRPr lang="en-GB"/>
          </a:p>
        </p:txBody>
      </p:sp>
    </p:spTree>
    <p:extLst>
      <p:ext uri="{BB962C8B-B14F-4D97-AF65-F5344CB8AC3E}">
        <p14:creationId xmlns:p14="http://schemas.microsoft.com/office/powerpoint/2010/main" val="1507937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0AB2C16-E3F6-4C13-9AE8-6DA973C8BAA9}" type="slidenum">
              <a:rPr lang="en-GB" smtClean="0"/>
              <a:t>16</a:t>
            </a:fld>
            <a:endParaRPr lang="en-GB"/>
          </a:p>
        </p:txBody>
      </p:sp>
    </p:spTree>
    <p:extLst>
      <p:ext uri="{BB962C8B-B14F-4D97-AF65-F5344CB8AC3E}">
        <p14:creationId xmlns:p14="http://schemas.microsoft.com/office/powerpoint/2010/main" val="2599168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F35808-3433-4F0E-B848-4F21176071A9}"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7562E329-44B5-4384-BC47-0B60F2EB8C88}" type="slidenum">
              <a:rPr lang="en-GB" smtClean="0"/>
              <a:t>‹#›</a:t>
            </a:fld>
            <a:endParaRPr lang="en-GB"/>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35808-3433-4F0E-B848-4F21176071A9}"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62E329-44B5-4384-BC47-0B60F2EB8C88}"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F35808-3433-4F0E-B848-4F21176071A9}"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62E329-44B5-4384-BC47-0B60F2EB8C88}"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F35808-3433-4F0E-B848-4F21176071A9}" type="datetimeFigureOut">
              <a:rPr lang="en-GB" smtClean="0"/>
              <a:t>04/09/2012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62E329-44B5-4384-BC47-0B60F2EB8C88}"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F35808-3433-4F0E-B848-4F21176071A9}" type="datetimeFigureOut">
              <a:rPr lang="en-GB" smtClean="0"/>
              <a:t>04/09/2012</a:t>
            </a:fld>
            <a:endParaRPr lang="en-GB"/>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562E329-44B5-4384-BC47-0B60F2EB8C88}" type="slidenum">
              <a:rPr lang="en-GB" smtClean="0"/>
              <a:t>‹#›</a:t>
            </a:fld>
            <a:endParaRPr lang="en-GB"/>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F35808-3433-4F0E-B848-4F21176071A9}" type="datetimeFigureOut">
              <a:rPr lang="en-GB" smtClean="0"/>
              <a:t>04/09/2012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62E329-44B5-4384-BC47-0B60F2EB8C88}"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F35808-3433-4F0E-B848-4F21176071A9}" type="datetimeFigureOut">
              <a:rPr lang="en-GB" smtClean="0"/>
              <a:t>04/09/2012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62E329-44B5-4384-BC47-0B60F2EB8C88}"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F35808-3433-4F0E-B848-4F21176071A9}" type="datetimeFigureOut">
              <a:rPr lang="en-GB" smtClean="0"/>
              <a:t>04/09/2012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562E329-44B5-4384-BC47-0B60F2EB8C88}"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3F35808-3433-4F0E-B848-4F21176071A9}" type="datetimeFigureOut">
              <a:rPr lang="en-GB" smtClean="0"/>
              <a:t>04/09/2012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562E329-44B5-4384-BC47-0B60F2EB8C88}"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F35808-3433-4F0E-B848-4F21176071A9}" type="datetimeFigureOut">
              <a:rPr lang="en-GB" smtClean="0"/>
              <a:t>04/09/2012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562E329-44B5-4384-BC47-0B60F2EB8C88}" type="slidenum">
              <a:rPr lang="en-GB" smtClean="0"/>
              <a:t>‹#›</a:t>
            </a:fld>
            <a:endParaRPr lang="en-GB"/>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53F35808-3433-4F0E-B848-4F21176071A9}" type="datetimeFigureOut">
              <a:rPr lang="en-GB" smtClean="0"/>
              <a:t>04/09/2012</a:t>
            </a:fld>
            <a:endParaRPr lang="en-GB"/>
          </a:p>
        </p:txBody>
      </p:sp>
      <p:sp>
        <p:nvSpPr>
          <p:cNvPr id="7" name="Slide Number Placeholder 6"/>
          <p:cNvSpPr>
            <a:spLocks noGrp="1"/>
          </p:cNvSpPr>
          <p:nvPr>
            <p:ph type="sldNum" sz="quarter" idx="12"/>
          </p:nvPr>
        </p:nvSpPr>
        <p:spPr/>
        <p:txBody>
          <a:bodyPr/>
          <a:lstStyle/>
          <a:p>
            <a:fld id="{7562E329-44B5-4384-BC47-0B60F2EB8C88}" type="slidenum">
              <a:rPr lang="en-GB" smtClean="0"/>
              <a:t>‹#›</a:t>
            </a:fld>
            <a:endParaRPr lang="en-GB"/>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GB"/>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3F35808-3433-4F0E-B848-4F21176071A9}" type="datetimeFigureOut">
              <a:rPr lang="en-GB" smtClean="0"/>
              <a:t>04/09/2012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7562E329-44B5-4384-BC47-0B60F2EB8C88}" type="slidenum">
              <a:rPr lang="en-GB" smtClean="0"/>
              <a:t>‹#›</a:t>
            </a:fld>
            <a:endParaRPr lang="en-GB"/>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25000" lnSpcReduction="20000"/>
          </a:bodyPr>
          <a:lstStyle/>
          <a:p>
            <a:r>
              <a:rPr lang="en-GB" dirty="0"/>
              <a:t>URMPM World Congress 2012</a:t>
            </a:r>
          </a:p>
          <a:p>
            <a:r>
              <a:rPr lang="en-GB" dirty="0" smtClean="0"/>
              <a:t>“The </a:t>
            </a:r>
            <a:r>
              <a:rPr lang="en-GB" dirty="0"/>
              <a:t>Human Factor in </a:t>
            </a:r>
            <a:r>
              <a:rPr lang="en-GB" dirty="0" smtClean="0"/>
              <a:t>Risk”</a:t>
            </a:r>
            <a:endParaRPr lang="en-GB" dirty="0"/>
          </a:p>
          <a:p>
            <a:endParaRPr lang="en-GB" dirty="0"/>
          </a:p>
          <a:p>
            <a:r>
              <a:rPr lang="en-GB" dirty="0"/>
              <a:t>London</a:t>
            </a:r>
          </a:p>
          <a:p>
            <a:endParaRPr lang="en-GB" dirty="0"/>
          </a:p>
          <a:p>
            <a:r>
              <a:rPr lang="en-GB" dirty="0" smtClean="0"/>
              <a:t>8–9 </a:t>
            </a:r>
            <a:r>
              <a:rPr lang="en-GB" dirty="0"/>
              <a:t>September 2012</a:t>
            </a:r>
            <a:endParaRPr lang="en-GB" dirty="0"/>
          </a:p>
        </p:txBody>
      </p:sp>
      <p:sp>
        <p:nvSpPr>
          <p:cNvPr id="2" name="Title 1"/>
          <p:cNvSpPr>
            <a:spLocks noGrp="1"/>
          </p:cNvSpPr>
          <p:nvPr>
            <p:ph type="ctrTitle"/>
          </p:nvPr>
        </p:nvSpPr>
        <p:spPr/>
        <p:txBody>
          <a:bodyPr/>
          <a:lstStyle/>
          <a:p>
            <a:r>
              <a:rPr lang="en-GB" sz="3900" dirty="0"/>
              <a:t>The Philosophy of </a:t>
            </a:r>
            <a:r>
              <a:rPr lang="en-GB" sz="3900" dirty="0"/>
              <a:t>Risk</a:t>
            </a:r>
            <a:r>
              <a:rPr lang="en-GB" dirty="0"/>
              <a:t/>
            </a:r>
            <a:br>
              <a:rPr lang="en-GB" dirty="0"/>
            </a:br>
            <a:r>
              <a:rPr lang="en-GB" sz="2500" dirty="0"/>
              <a:t>Martin </a:t>
            </a:r>
            <a:r>
              <a:rPr lang="en-GB" sz="2500" dirty="0" smtClean="0"/>
              <a:t>Sewell</a:t>
            </a:r>
            <a:endParaRPr lang="en-GB" sz="2500" dirty="0"/>
          </a:p>
        </p:txBody>
      </p:sp>
    </p:spTree>
    <p:extLst>
      <p:ext uri="{BB962C8B-B14F-4D97-AF65-F5344CB8AC3E}">
        <p14:creationId xmlns:p14="http://schemas.microsoft.com/office/powerpoint/2010/main" val="36756374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Elie</a:t>
            </a:r>
            <a:r>
              <a:rPr lang="en-GB" dirty="0"/>
              <a:t> </a:t>
            </a:r>
            <a:r>
              <a:rPr lang="en-GB" dirty="0" err="1" smtClean="0"/>
              <a:t>Ayache</a:t>
            </a:r>
            <a:r>
              <a:rPr lang="en-GB" dirty="0" smtClean="0"/>
              <a:t>: An Assessment</a:t>
            </a:r>
            <a:endParaRPr lang="en-GB" dirty="0"/>
          </a:p>
        </p:txBody>
      </p:sp>
      <p:sp>
        <p:nvSpPr>
          <p:cNvPr id="3" name="Content Placeholder 2"/>
          <p:cNvSpPr>
            <a:spLocks noGrp="1"/>
          </p:cNvSpPr>
          <p:nvPr>
            <p:ph idx="1"/>
          </p:nvPr>
        </p:nvSpPr>
        <p:spPr/>
        <p:txBody>
          <a:bodyPr>
            <a:normAutofit/>
          </a:bodyPr>
          <a:lstStyle/>
          <a:p>
            <a:pPr algn="just"/>
            <a:r>
              <a:rPr lang="en-GB" dirty="0" err="1" smtClean="0"/>
              <a:t>Ayache</a:t>
            </a:r>
            <a:r>
              <a:rPr lang="en-GB" dirty="0" smtClean="0"/>
              <a:t> proclaims the ‘end </a:t>
            </a:r>
            <a:r>
              <a:rPr lang="en-GB" dirty="0"/>
              <a:t>of </a:t>
            </a:r>
            <a:r>
              <a:rPr lang="en-GB" dirty="0" smtClean="0"/>
              <a:t>probability’, but the </a:t>
            </a:r>
            <a:r>
              <a:rPr lang="en-GB" dirty="0"/>
              <a:t>subjective Bayesian Bruno de </a:t>
            </a:r>
            <a:r>
              <a:rPr lang="en-GB" dirty="0" err="1"/>
              <a:t>Finetti</a:t>
            </a:r>
            <a:r>
              <a:rPr lang="en-GB" dirty="0"/>
              <a:t> </a:t>
            </a:r>
            <a:r>
              <a:rPr lang="en-GB" dirty="0" smtClean="0"/>
              <a:t>has already famously noted that ‘probability </a:t>
            </a:r>
            <a:r>
              <a:rPr lang="en-GB" dirty="0"/>
              <a:t>does not </a:t>
            </a:r>
            <a:r>
              <a:rPr lang="en-GB" dirty="0" smtClean="0"/>
              <a:t>exist’.</a:t>
            </a:r>
          </a:p>
          <a:p>
            <a:pPr algn="just"/>
            <a:r>
              <a:rPr lang="en-GB" dirty="0" smtClean="0"/>
              <a:t>Where markets exist, </a:t>
            </a:r>
            <a:r>
              <a:rPr lang="en-GB" dirty="0" err="1" smtClean="0"/>
              <a:t>Ayache’s</a:t>
            </a:r>
            <a:r>
              <a:rPr lang="en-GB" dirty="0" smtClean="0"/>
              <a:t> thesis makes sense, e.g. bookies odds imply that</a:t>
            </a:r>
          </a:p>
          <a:p>
            <a:pPr marL="114300" indent="0" algn="ctr">
              <a:buNone/>
            </a:pPr>
            <a:r>
              <a:rPr lang="en-GB" dirty="0" smtClean="0"/>
              <a:t>P(Brazil </a:t>
            </a:r>
            <a:r>
              <a:rPr lang="en-GB" dirty="0"/>
              <a:t>win 2014 FIFA World </a:t>
            </a:r>
            <a:r>
              <a:rPr lang="en-GB" dirty="0" smtClean="0"/>
              <a:t>Cup) = 0.22</a:t>
            </a:r>
          </a:p>
          <a:p>
            <a:pPr marL="114300" indent="0" algn="ctr">
              <a:buNone/>
            </a:pPr>
            <a:r>
              <a:rPr lang="en-GB" dirty="0"/>
              <a:t>P(England win 2014 FIFA World Cup) = 0.05</a:t>
            </a:r>
          </a:p>
          <a:p>
            <a:pPr algn="just"/>
            <a:r>
              <a:rPr lang="en-GB" dirty="0" smtClean="0"/>
              <a:t>However, markets do not always exist when we are interested in a probability, e.g. P(rain tomorrow).</a:t>
            </a:r>
          </a:p>
          <a:p>
            <a:pPr algn="just"/>
            <a:r>
              <a:rPr lang="en-GB" dirty="0" smtClean="0"/>
              <a:t>We need probability in order to conduct science.</a:t>
            </a:r>
          </a:p>
          <a:p>
            <a:pPr algn="just"/>
            <a:endParaRPr lang="en-GB" dirty="0"/>
          </a:p>
        </p:txBody>
      </p:sp>
    </p:spTree>
    <p:extLst>
      <p:ext uri="{BB962C8B-B14F-4D97-AF65-F5344CB8AC3E}">
        <p14:creationId xmlns:p14="http://schemas.microsoft.com/office/powerpoint/2010/main" val="16424872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 aversion</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i="1" dirty="0"/>
              <a:t>Risk aversion</a:t>
            </a:r>
            <a:r>
              <a:rPr lang="en-GB" dirty="0"/>
              <a:t> exists when an individual prefers a guaranteed payoff to an uncertain payoff with the same expected value.</a:t>
            </a:r>
          </a:p>
          <a:p>
            <a:pPr marL="114300" indent="0" algn="just">
              <a:buNone/>
            </a:pPr>
            <a:endParaRPr lang="en-GB" dirty="0"/>
          </a:p>
          <a:p>
            <a:pPr algn="just"/>
            <a:r>
              <a:rPr lang="en-GB" dirty="0"/>
              <a:t>Wealth is generated by a multiplicative process.</a:t>
            </a:r>
          </a:p>
          <a:p>
            <a:pPr algn="just"/>
            <a:r>
              <a:rPr lang="en-GB" dirty="0"/>
              <a:t>In order to maximize growth of wealth, one must maximize the expected value of the logarithm of wealth after each period (</a:t>
            </a:r>
            <a:r>
              <a:rPr lang="en-GB" dirty="0" smtClean="0"/>
              <a:t>Kelly 1956</a:t>
            </a:r>
            <a:r>
              <a:rPr lang="en-GB" dirty="0"/>
              <a:t>; </a:t>
            </a:r>
            <a:r>
              <a:rPr lang="en-GB" dirty="0" err="1" smtClean="0"/>
              <a:t>Breiman</a:t>
            </a:r>
            <a:r>
              <a:rPr lang="en-GB" dirty="0" smtClean="0"/>
              <a:t> 1961</a:t>
            </a:r>
            <a:r>
              <a:rPr lang="en-GB" dirty="0"/>
              <a:t>).</a:t>
            </a:r>
          </a:p>
          <a:p>
            <a:pPr algn="just"/>
            <a:r>
              <a:rPr lang="en-GB" dirty="0"/>
              <a:t>If one is risk neutral in terms of log(wealth), because the log utility function is concave, it follows that one must exhibit a small degree of risk aversion regarding wealth</a:t>
            </a:r>
            <a:r>
              <a:rPr lang="en-GB" dirty="0" smtClean="0"/>
              <a:t>.</a:t>
            </a:r>
          </a:p>
          <a:p>
            <a:pPr algn="just"/>
            <a:r>
              <a:rPr lang="en-GB" i="1" dirty="0"/>
              <a:t>Normatively</a:t>
            </a:r>
            <a:r>
              <a:rPr lang="en-GB" dirty="0"/>
              <a:t>, we have a tendency towards slight risk aversion with respect to utility generated by a multiplicative process.</a:t>
            </a:r>
          </a:p>
        </p:txBody>
      </p:sp>
    </p:spTree>
    <p:extLst>
      <p:ext uri="{BB962C8B-B14F-4D97-AF65-F5344CB8AC3E}">
        <p14:creationId xmlns:p14="http://schemas.microsoft.com/office/powerpoint/2010/main" val="590401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Prospect theory</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22331021"/>
              </p:ext>
            </p:extLst>
          </p:nvPr>
        </p:nvGraphicFramePr>
        <p:xfrm>
          <a:off x="467544" y="2852936"/>
          <a:ext cx="8229600" cy="1112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n-GB" dirty="0" smtClean="0"/>
                        <a:t>Probability</a:t>
                      </a:r>
                      <a:endParaRPr lang="en-GB" dirty="0"/>
                    </a:p>
                  </a:txBody>
                  <a:tcPr/>
                </a:tc>
                <a:tc>
                  <a:txBody>
                    <a:bodyPr/>
                    <a:lstStyle/>
                    <a:p>
                      <a:r>
                        <a:rPr lang="en-GB" dirty="0" smtClean="0"/>
                        <a:t>Low</a:t>
                      </a:r>
                      <a:endParaRPr lang="en-GB" dirty="0"/>
                    </a:p>
                  </a:txBody>
                  <a:tcPr/>
                </a:tc>
                <a:tc>
                  <a:txBody>
                    <a:bodyPr/>
                    <a:lstStyle/>
                    <a:p>
                      <a:r>
                        <a:rPr lang="en-GB" dirty="0" smtClean="0"/>
                        <a:t>Moderate</a:t>
                      </a:r>
                      <a:endParaRPr lang="en-GB" dirty="0"/>
                    </a:p>
                  </a:txBody>
                  <a:tcPr/>
                </a:tc>
                <a:tc>
                  <a:txBody>
                    <a:bodyPr/>
                    <a:lstStyle/>
                    <a:p>
                      <a:r>
                        <a:rPr lang="en-GB" dirty="0" smtClean="0"/>
                        <a:t>High</a:t>
                      </a:r>
                      <a:endParaRPr lang="en-GB" dirty="0"/>
                    </a:p>
                  </a:txBody>
                  <a:tcPr/>
                </a:tc>
              </a:tr>
              <a:tr h="370840">
                <a:tc>
                  <a:txBody>
                    <a:bodyPr/>
                    <a:lstStyle/>
                    <a:p>
                      <a:r>
                        <a:rPr lang="en-GB" dirty="0" smtClean="0"/>
                        <a:t>Gains</a:t>
                      </a:r>
                      <a:endParaRPr lang="en-GB" dirty="0"/>
                    </a:p>
                  </a:txBody>
                  <a:tcPr/>
                </a:tc>
                <a:tc>
                  <a:txBody>
                    <a:bodyPr/>
                    <a:lstStyle/>
                    <a:p>
                      <a:r>
                        <a:rPr lang="en-GB" dirty="0" smtClean="0"/>
                        <a:t>risk seeking</a:t>
                      </a:r>
                      <a:endParaRPr lang="en-GB" dirty="0"/>
                    </a:p>
                  </a:txBody>
                  <a:tcPr/>
                </a:tc>
                <a:tc>
                  <a:txBody>
                    <a:bodyPr/>
                    <a:lstStyle/>
                    <a:p>
                      <a:r>
                        <a:rPr lang="en-GB" dirty="0" smtClean="0"/>
                        <a:t>risk averse</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risk averse</a:t>
                      </a:r>
                    </a:p>
                  </a:txBody>
                  <a:tcPr/>
                </a:tc>
              </a:tr>
              <a:tr h="370840">
                <a:tc>
                  <a:txBody>
                    <a:bodyPr/>
                    <a:lstStyle/>
                    <a:p>
                      <a:r>
                        <a:rPr lang="en-GB" dirty="0" smtClean="0"/>
                        <a:t>Losses</a:t>
                      </a:r>
                      <a:endParaRPr lang="en-GB"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risk averse</a:t>
                      </a:r>
                    </a:p>
                  </a:txBody>
                  <a:tcPr/>
                </a:tc>
                <a:tc>
                  <a:txBody>
                    <a:bodyPr/>
                    <a:lstStyle/>
                    <a:p>
                      <a:r>
                        <a:rPr lang="en-GB" dirty="0" smtClean="0"/>
                        <a:t>risk seeking</a:t>
                      </a:r>
                      <a:endParaRPr lang="en-GB" dirty="0"/>
                    </a:p>
                  </a:txBody>
                  <a:tcPr/>
                </a:tc>
                <a:tc>
                  <a:txBody>
                    <a:bodyPr/>
                    <a:lstStyle/>
                    <a:p>
                      <a:r>
                        <a:rPr lang="en-GB" dirty="0" smtClean="0"/>
                        <a:t>risk seeking</a:t>
                      </a:r>
                      <a:endParaRPr lang="en-GB" dirty="0"/>
                    </a:p>
                  </a:txBody>
                  <a:tcPr/>
                </a:tc>
              </a:tr>
            </a:tbl>
          </a:graphicData>
        </a:graphic>
      </p:graphicFrame>
      <p:sp>
        <p:nvSpPr>
          <p:cNvPr id="5" name="TextBox 4"/>
          <p:cNvSpPr txBox="1"/>
          <p:nvPr/>
        </p:nvSpPr>
        <p:spPr>
          <a:xfrm>
            <a:off x="467544" y="1988840"/>
            <a:ext cx="8208912" cy="2862322"/>
          </a:xfrm>
          <a:prstGeom prst="rect">
            <a:avLst/>
          </a:prstGeom>
          <a:noFill/>
        </p:spPr>
        <p:txBody>
          <a:bodyPr wrap="square" rtlCol="0">
            <a:spAutoFit/>
          </a:bodyPr>
          <a:lstStyle/>
          <a:p>
            <a:pPr algn="just"/>
            <a:r>
              <a:rPr lang="en-GB" dirty="0"/>
              <a:t>Prospect theory (</a:t>
            </a:r>
            <a:r>
              <a:rPr lang="en-GB" dirty="0" err="1"/>
              <a:t>Kahneman</a:t>
            </a:r>
            <a:r>
              <a:rPr lang="en-GB" dirty="0"/>
              <a:t> and </a:t>
            </a:r>
            <a:r>
              <a:rPr lang="en-GB" dirty="0" err="1"/>
              <a:t>Tversky</a:t>
            </a:r>
            <a:r>
              <a:rPr lang="en-GB" dirty="0"/>
              <a:t> 1979; </a:t>
            </a:r>
            <a:r>
              <a:rPr lang="en-GB" dirty="0" err="1"/>
              <a:t>Tversky</a:t>
            </a:r>
            <a:r>
              <a:rPr lang="en-GB" dirty="0"/>
              <a:t> and </a:t>
            </a:r>
            <a:r>
              <a:rPr lang="en-GB" dirty="0" err="1"/>
              <a:t>Kahneman</a:t>
            </a:r>
            <a:r>
              <a:rPr lang="en-GB" dirty="0"/>
              <a:t> 1992) </a:t>
            </a:r>
            <a:r>
              <a:rPr lang="en-GB" dirty="0" smtClean="0"/>
              <a:t>provides a </a:t>
            </a:r>
            <a:r>
              <a:rPr lang="en-GB" i="1" dirty="0"/>
              <a:t>descriptive</a:t>
            </a:r>
            <a:r>
              <a:rPr lang="en-GB" dirty="0"/>
              <a:t> account </a:t>
            </a:r>
            <a:r>
              <a:rPr lang="en-GB" dirty="0" smtClean="0"/>
              <a:t>of </a:t>
            </a:r>
            <a:r>
              <a:rPr lang="en-GB" dirty="0"/>
              <a:t>decision making under </a:t>
            </a:r>
            <a:r>
              <a:rPr lang="en-GB" dirty="0" smtClean="0"/>
              <a:t>risk.</a:t>
            </a:r>
          </a:p>
          <a:p>
            <a:pPr algn="just"/>
            <a:endParaRPr lang="en-GB" dirty="0"/>
          </a:p>
          <a:p>
            <a:pPr algn="just"/>
            <a:endParaRPr lang="en-GB" dirty="0" smtClean="0"/>
          </a:p>
          <a:p>
            <a:pPr algn="just"/>
            <a:endParaRPr lang="en-GB" dirty="0"/>
          </a:p>
          <a:p>
            <a:pPr algn="just"/>
            <a:endParaRPr lang="en-GB" dirty="0" smtClean="0"/>
          </a:p>
          <a:p>
            <a:pPr algn="just"/>
            <a:endParaRPr lang="en-GB" dirty="0"/>
          </a:p>
          <a:p>
            <a:pPr algn="just"/>
            <a:endParaRPr lang="en-GB" dirty="0" smtClean="0"/>
          </a:p>
          <a:p>
            <a:pPr algn="just"/>
            <a:r>
              <a:rPr lang="en-GB" dirty="0" smtClean="0"/>
              <a:t>People tend to be risk averse, and will pay for insurance, but can also be risk seeking for low probability events, such as playing the lottery.</a:t>
            </a:r>
            <a:endParaRPr lang="en-GB" dirty="0"/>
          </a:p>
        </p:txBody>
      </p:sp>
    </p:spTree>
    <p:extLst>
      <p:ext uri="{BB962C8B-B14F-4D97-AF65-F5344CB8AC3E}">
        <p14:creationId xmlns:p14="http://schemas.microsoft.com/office/powerpoint/2010/main" val="733808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Enlightenment thinking</a:t>
            </a:r>
          </a:p>
        </p:txBody>
      </p:sp>
      <p:sp>
        <p:nvSpPr>
          <p:cNvPr id="3" name="Content Placeholder 2"/>
          <p:cNvSpPr>
            <a:spLocks noGrp="1"/>
          </p:cNvSpPr>
          <p:nvPr>
            <p:ph idx="1"/>
          </p:nvPr>
        </p:nvSpPr>
        <p:spPr/>
        <p:txBody>
          <a:bodyPr>
            <a:normAutofit fontScale="62500" lnSpcReduction="20000"/>
          </a:bodyPr>
          <a:lstStyle/>
          <a:p>
            <a:pPr algn="just"/>
            <a:r>
              <a:rPr lang="en-GB" dirty="0"/>
              <a:t>The British philosopher John </a:t>
            </a:r>
            <a:r>
              <a:rPr lang="en-GB" dirty="0" err="1"/>
              <a:t>Gray</a:t>
            </a:r>
            <a:r>
              <a:rPr lang="en-GB" dirty="0"/>
              <a:t> </a:t>
            </a:r>
            <a:r>
              <a:rPr lang="en-GB" dirty="0" smtClean="0"/>
              <a:t>argues </a:t>
            </a:r>
            <a:r>
              <a:rPr lang="en-GB" dirty="0"/>
              <a:t>that Enlightenment thinking aimed to supplant Christianity with a scientific view of the world, but could do so only if it was able to satisfy the hopes it had </a:t>
            </a:r>
            <a:r>
              <a:rPr lang="en-GB" dirty="0" smtClean="0"/>
              <a:t>implanted </a:t>
            </a:r>
            <a:r>
              <a:rPr lang="en-GB" dirty="0"/>
              <a:t>(</a:t>
            </a:r>
            <a:r>
              <a:rPr lang="en-GB" dirty="0" err="1"/>
              <a:t>Gray</a:t>
            </a:r>
            <a:r>
              <a:rPr lang="en-GB" dirty="0"/>
              <a:t> 2008</a:t>
            </a:r>
            <a:r>
              <a:rPr lang="en-GB" dirty="0" smtClean="0"/>
              <a:t>).</a:t>
            </a:r>
            <a:endParaRPr lang="en-GB" dirty="0"/>
          </a:p>
          <a:p>
            <a:pPr algn="just"/>
            <a:r>
              <a:rPr lang="en-GB" dirty="0"/>
              <a:t>The Enlightenment belief that humanity is an inherently progressive species is a by-product of Christianity</a:t>
            </a:r>
            <a:r>
              <a:rPr lang="en-GB" dirty="0" smtClean="0"/>
              <a:t>.</a:t>
            </a:r>
            <a:endParaRPr lang="en-GB" dirty="0"/>
          </a:p>
          <a:p>
            <a:pPr algn="just"/>
            <a:r>
              <a:rPr lang="en-GB" dirty="0"/>
              <a:t>Human knowledge increases in a cumulative fashion, science progresses and allows us to improve our material conditions</a:t>
            </a:r>
            <a:r>
              <a:rPr lang="en-GB" dirty="0" smtClean="0"/>
              <a:t>.</a:t>
            </a:r>
            <a:endParaRPr lang="en-GB" dirty="0"/>
          </a:p>
          <a:p>
            <a:pPr algn="just"/>
            <a:r>
              <a:rPr lang="en-GB" dirty="0"/>
              <a:t>Thanks to economic growth modern societies become richer</a:t>
            </a:r>
            <a:r>
              <a:rPr lang="en-GB" dirty="0" smtClean="0"/>
              <a:t>.</a:t>
            </a:r>
            <a:endParaRPr lang="en-GB" dirty="0"/>
          </a:p>
          <a:p>
            <a:pPr algn="just"/>
            <a:r>
              <a:rPr lang="en-GB" dirty="0"/>
              <a:t>However, we cannot expect improvements in ethics, politics, society or humanity.  Theories of such progress are myths, which rely on a teleological view and answer the human need for meaning</a:t>
            </a:r>
            <a:r>
              <a:rPr lang="en-GB" dirty="0" smtClean="0"/>
              <a:t>.</a:t>
            </a:r>
            <a:endParaRPr lang="en-GB" dirty="0"/>
          </a:p>
          <a:p>
            <a:pPr algn="just"/>
            <a:r>
              <a:rPr lang="en-GB" dirty="0"/>
              <a:t>History is not a movement in the direction of a universal goal or a march to a better </a:t>
            </a:r>
            <a:r>
              <a:rPr lang="en-GB" dirty="0" smtClean="0"/>
              <a:t>world, </a:t>
            </a:r>
            <a:r>
              <a:rPr lang="en-GB" dirty="0"/>
              <a:t>human history has no overall meaning.</a:t>
            </a:r>
          </a:p>
          <a:p>
            <a:pPr algn="just"/>
            <a:r>
              <a:rPr lang="en-GB" dirty="0" err="1"/>
              <a:t>Gray</a:t>
            </a:r>
            <a:r>
              <a:rPr lang="en-GB" dirty="0"/>
              <a:t> (2008) states that humans are not becoming more civilized and that conflicts are becoming more savage, in contrast Pinker (2011) evidences the fact that violence is diminishing</a:t>
            </a:r>
            <a:r>
              <a:rPr lang="en-GB" dirty="0" smtClean="0"/>
              <a:t>.</a:t>
            </a:r>
          </a:p>
          <a:p>
            <a:pPr algn="just"/>
            <a:r>
              <a:rPr lang="en-GB" dirty="0"/>
              <a:t>The basis of all of our Western Civilisation utopias (ideologies) is the false elevation of humans to be above and separate from </a:t>
            </a:r>
            <a:r>
              <a:rPr lang="en-GB" dirty="0" smtClean="0"/>
              <a:t>nature.  We’re </a:t>
            </a:r>
            <a:r>
              <a:rPr lang="en-GB" dirty="0"/>
              <a:t>only animals, albeit intelligent ones</a:t>
            </a:r>
            <a:r>
              <a:rPr lang="en-GB" dirty="0" smtClean="0"/>
              <a:t>.</a:t>
            </a:r>
            <a:endParaRPr lang="en-GB" dirty="0"/>
          </a:p>
          <a:p>
            <a:pPr algn="just"/>
            <a:r>
              <a:rPr lang="en-GB" dirty="0" smtClean="0"/>
              <a:t>Such </a:t>
            </a:r>
            <a:r>
              <a:rPr lang="en-GB" dirty="0"/>
              <a:t>ideologies assume that man is good but has been rendered bad by some historical condition that must be overcome.</a:t>
            </a:r>
          </a:p>
        </p:txBody>
      </p:sp>
    </p:spTree>
    <p:extLst>
      <p:ext uri="{BB962C8B-B14F-4D97-AF65-F5344CB8AC3E}">
        <p14:creationId xmlns:p14="http://schemas.microsoft.com/office/powerpoint/2010/main" val="42739134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Paradox of Increasing risk</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Technological progress has led to increasing </a:t>
            </a:r>
            <a:r>
              <a:rPr lang="en-GB" dirty="0" smtClean="0"/>
              <a:t>efficiency.</a:t>
            </a:r>
          </a:p>
          <a:p>
            <a:pPr algn="just"/>
            <a:r>
              <a:rPr lang="en-GB" dirty="0" smtClean="0"/>
              <a:t>David Ricardo’s </a:t>
            </a:r>
            <a:r>
              <a:rPr lang="en-GB" dirty="0"/>
              <a:t>law of comparative advantage has led to increasing </a:t>
            </a:r>
            <a:r>
              <a:rPr lang="en-GB" dirty="0" smtClean="0"/>
              <a:t>globalization.</a:t>
            </a:r>
          </a:p>
          <a:p>
            <a:pPr algn="just"/>
            <a:r>
              <a:rPr lang="en-GB" dirty="0" smtClean="0"/>
              <a:t>The above two points have led to </a:t>
            </a:r>
            <a:r>
              <a:rPr lang="en-GB" dirty="0"/>
              <a:t>fewer supply chain </a:t>
            </a:r>
            <a:r>
              <a:rPr lang="en-GB" dirty="0" smtClean="0"/>
              <a:t>disruptions.</a:t>
            </a:r>
          </a:p>
          <a:p>
            <a:pPr algn="just"/>
            <a:r>
              <a:rPr lang="en-GB" dirty="0" err="1" smtClean="0"/>
              <a:t>Nassim</a:t>
            </a:r>
            <a:r>
              <a:rPr lang="en-GB" dirty="0" smtClean="0"/>
              <a:t> </a:t>
            </a:r>
            <a:r>
              <a:rPr lang="en-GB" dirty="0" err="1"/>
              <a:t>Taleb</a:t>
            </a:r>
            <a:r>
              <a:rPr lang="en-GB" dirty="0"/>
              <a:t> argues that reducing vulnerability to small shocks may increase the severity of large </a:t>
            </a:r>
            <a:r>
              <a:rPr lang="en-GB" dirty="0" smtClean="0"/>
              <a:t>ones.</a:t>
            </a:r>
          </a:p>
          <a:p>
            <a:pPr algn="just"/>
            <a:r>
              <a:rPr lang="en-GB" dirty="0" smtClean="0"/>
              <a:t>Hyman </a:t>
            </a:r>
            <a:r>
              <a:rPr lang="en-GB" dirty="0" err="1"/>
              <a:t>Minsky</a:t>
            </a:r>
            <a:r>
              <a:rPr lang="en-GB" dirty="0"/>
              <a:t> claims that in a capitalist economy stability is inherently </a:t>
            </a:r>
            <a:r>
              <a:rPr lang="en-GB" dirty="0" smtClean="0"/>
              <a:t>destabilizing.</a:t>
            </a:r>
          </a:p>
          <a:p>
            <a:pPr algn="just"/>
            <a:r>
              <a:rPr lang="en-GB" dirty="0" smtClean="0"/>
              <a:t>An </a:t>
            </a:r>
            <a:r>
              <a:rPr lang="en-GB" dirty="0"/>
              <a:t>analysis of the Dow Jones Industrial Average shows that the long term trend in stock market volatility has been upwards since about 1960, so it could be that risk, in general, is increasing.</a:t>
            </a:r>
          </a:p>
          <a:p>
            <a:pPr algn="just"/>
            <a:r>
              <a:rPr lang="en-GB" dirty="0" smtClean="0"/>
              <a:t>Examples of recent Black Swan events include the </a:t>
            </a:r>
            <a:r>
              <a:rPr lang="en-GB" dirty="0"/>
              <a:t>terrorist attacks in the US on 11 September 2001 and the </a:t>
            </a:r>
            <a:r>
              <a:rPr lang="en-GB" dirty="0" smtClean="0"/>
              <a:t>2008–2012 </a:t>
            </a:r>
            <a:r>
              <a:rPr lang="en-GB" dirty="0"/>
              <a:t>global financial crisis.</a:t>
            </a:r>
          </a:p>
        </p:txBody>
      </p:sp>
    </p:spTree>
    <p:extLst>
      <p:ext uri="{BB962C8B-B14F-4D97-AF65-F5344CB8AC3E}">
        <p14:creationId xmlns:p14="http://schemas.microsoft.com/office/powerpoint/2010/main" val="2553390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Future: Social Discount Rate</a:t>
            </a:r>
            <a:endParaRPr lang="en-GB" dirty="0"/>
          </a:p>
        </p:txBody>
      </p:sp>
      <p:sp>
        <p:nvSpPr>
          <p:cNvPr id="3" name="Content Placeholder 2"/>
          <p:cNvSpPr>
            <a:spLocks noGrp="1"/>
          </p:cNvSpPr>
          <p:nvPr>
            <p:ph idx="1"/>
          </p:nvPr>
        </p:nvSpPr>
        <p:spPr/>
        <p:txBody>
          <a:bodyPr>
            <a:normAutofit/>
          </a:bodyPr>
          <a:lstStyle/>
          <a:p>
            <a:pPr algn="just"/>
            <a:r>
              <a:rPr lang="en-GB" dirty="0" smtClean="0"/>
              <a:t>How much do we care about the future?</a:t>
            </a:r>
          </a:p>
          <a:p>
            <a:pPr algn="just"/>
            <a:r>
              <a:rPr lang="en-GB" dirty="0" smtClean="0"/>
              <a:t>How much should we care about the future?</a:t>
            </a:r>
          </a:p>
          <a:p>
            <a:pPr algn="just"/>
            <a:r>
              <a:rPr lang="en-GB" dirty="0" smtClean="0"/>
              <a:t>If </a:t>
            </a:r>
            <a:r>
              <a:rPr lang="en-GB" dirty="0"/>
              <a:t>we wish to perform a cost-benefit analysis on a future public sector project (such as climate change mitigation), we must choose a discount rate that reflects </a:t>
            </a:r>
            <a:r>
              <a:rPr lang="en-GB" dirty="0" smtClean="0"/>
              <a:t>society’s </a:t>
            </a:r>
            <a:r>
              <a:rPr lang="en-GB" dirty="0"/>
              <a:t>preference for present benefits over future benefits</a:t>
            </a:r>
            <a:r>
              <a:rPr lang="en-GB" dirty="0" smtClean="0"/>
              <a:t>.</a:t>
            </a:r>
            <a:endParaRPr lang="en-GB" dirty="0"/>
          </a:p>
        </p:txBody>
      </p:sp>
    </p:spTree>
    <p:extLst>
      <p:ext uri="{BB962C8B-B14F-4D97-AF65-F5344CB8AC3E}">
        <p14:creationId xmlns:p14="http://schemas.microsoft.com/office/powerpoint/2010/main" val="12198325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social discount rate:</a:t>
            </a:r>
            <a:br>
              <a:rPr lang="en-GB" dirty="0" smtClean="0"/>
            </a:br>
            <a:r>
              <a:rPr lang="en-GB" dirty="0" smtClean="0"/>
              <a:t>A Prescription</a:t>
            </a:r>
            <a:endParaRPr lang="en-GB" dirty="0"/>
          </a:p>
        </p:txBody>
      </p:sp>
      <p:sp>
        <p:nvSpPr>
          <p:cNvPr id="3" name="Content Placeholder 2"/>
          <p:cNvSpPr>
            <a:spLocks noGrp="1"/>
          </p:cNvSpPr>
          <p:nvPr>
            <p:ph idx="1"/>
          </p:nvPr>
        </p:nvSpPr>
        <p:spPr/>
        <p:txBody>
          <a:bodyPr>
            <a:normAutofit fontScale="85000" lnSpcReduction="20000"/>
          </a:bodyPr>
          <a:lstStyle/>
          <a:p>
            <a:pPr algn="just"/>
            <a:r>
              <a:rPr lang="en-GB" dirty="0"/>
              <a:t>Although humans are simply vehicles that have evolved as if to help ensure that their genes survive in perpetuity, all that is required of individuals is that their ultimate motivation is to reproduce, so we seek to maximize gene replication within our lifetime, but not </a:t>
            </a:r>
            <a:r>
              <a:rPr lang="en-GB" dirty="0" smtClean="0"/>
              <a:t>beyond.</a:t>
            </a:r>
          </a:p>
          <a:p>
            <a:pPr algn="just"/>
            <a:r>
              <a:rPr lang="en-GB" dirty="0" smtClean="0"/>
              <a:t>During </a:t>
            </a:r>
            <a:r>
              <a:rPr lang="en-GB" dirty="0"/>
              <a:t>a lifetime, generally the risk that a reward will not be available decreases as one approaches the time that the reward is expected, which leads to a hyperbolic discount </a:t>
            </a:r>
            <a:r>
              <a:rPr lang="en-GB" dirty="0" smtClean="0"/>
              <a:t>function.</a:t>
            </a:r>
          </a:p>
          <a:p>
            <a:pPr algn="just"/>
            <a:r>
              <a:rPr lang="en-GB" dirty="0" smtClean="0"/>
              <a:t>This </a:t>
            </a:r>
            <a:r>
              <a:rPr lang="en-GB" dirty="0"/>
              <a:t>account is descriptive, but as we cannot transcend our </a:t>
            </a:r>
            <a:r>
              <a:rPr lang="en-GB" dirty="0" smtClean="0"/>
              <a:t>genes (</a:t>
            </a:r>
            <a:r>
              <a:rPr lang="en-GB" dirty="0" err="1" smtClean="0"/>
              <a:t>Moxon</a:t>
            </a:r>
            <a:r>
              <a:rPr lang="en-GB" dirty="0" smtClean="0"/>
              <a:t> 2010), </a:t>
            </a:r>
            <a:r>
              <a:rPr lang="en-GB" dirty="0"/>
              <a:t>a prescriptive social discount rate must accommodate our motivational set, so optimally </a:t>
            </a:r>
            <a:r>
              <a:rPr lang="en-GB" dirty="0" smtClean="0"/>
              <a:t>coincides.</a:t>
            </a:r>
          </a:p>
          <a:p>
            <a:pPr algn="just"/>
            <a:r>
              <a:rPr lang="en-GB" dirty="0" smtClean="0"/>
              <a:t>An </a:t>
            </a:r>
            <a:r>
              <a:rPr lang="en-GB" dirty="0"/>
              <a:t>individual’s discount function is hyperbolic and reaches 100% at the end of their lifetime.  An equitable social discount function should average the population's individual discount functions.</a:t>
            </a:r>
          </a:p>
        </p:txBody>
      </p:sp>
    </p:spTree>
    <p:extLst>
      <p:ext uri="{BB962C8B-B14F-4D97-AF65-F5344CB8AC3E}">
        <p14:creationId xmlns:p14="http://schemas.microsoft.com/office/powerpoint/2010/main" val="862250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Media AND BIASES</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a:t>Our ancestors </a:t>
            </a:r>
            <a:r>
              <a:rPr lang="en-GB" dirty="0" smtClean="0"/>
              <a:t>living in </a:t>
            </a:r>
            <a:r>
              <a:rPr lang="en-GB" dirty="0"/>
              <a:t>the environment of evolutionary </a:t>
            </a:r>
            <a:r>
              <a:rPr lang="en-GB" dirty="0" err="1" smtClean="0"/>
              <a:t>adaptedness</a:t>
            </a:r>
            <a:r>
              <a:rPr lang="en-GB" dirty="0" smtClean="0"/>
              <a:t> would </a:t>
            </a:r>
            <a:r>
              <a:rPr lang="en-GB" dirty="0"/>
              <a:t>only experience or witness events taking place within the environment of </a:t>
            </a:r>
            <a:r>
              <a:rPr lang="en-GB" dirty="0" smtClean="0"/>
              <a:t>their </a:t>
            </a:r>
            <a:r>
              <a:rPr lang="en-GB" dirty="0"/>
              <a:t>own tribe</a:t>
            </a:r>
            <a:r>
              <a:rPr lang="en-GB" dirty="0" smtClean="0"/>
              <a:t>.</a:t>
            </a:r>
            <a:endParaRPr lang="en-GB" dirty="0"/>
          </a:p>
          <a:p>
            <a:pPr algn="just"/>
            <a:r>
              <a:rPr lang="en-GB" dirty="0" smtClean="0"/>
              <a:t>Our minds evolved during a time when the number of times that we experienced </a:t>
            </a:r>
            <a:r>
              <a:rPr lang="en-GB" dirty="0"/>
              <a:t>an event would have </a:t>
            </a:r>
            <a:r>
              <a:rPr lang="en-GB" dirty="0" smtClean="0"/>
              <a:t>been fairly </a:t>
            </a:r>
            <a:r>
              <a:rPr lang="en-GB" dirty="0"/>
              <a:t>representative of the probability of it </a:t>
            </a:r>
            <a:r>
              <a:rPr lang="en-GB" dirty="0" smtClean="0"/>
              <a:t>recurring.  Of </a:t>
            </a:r>
            <a:r>
              <a:rPr lang="en-GB" dirty="0"/>
              <a:t>course, </a:t>
            </a:r>
            <a:r>
              <a:rPr lang="en-GB" dirty="0" smtClean="0"/>
              <a:t>‘extreme’ </a:t>
            </a:r>
            <a:r>
              <a:rPr lang="en-GB" dirty="0"/>
              <a:t>events have always been more memorable than mundane </a:t>
            </a:r>
            <a:r>
              <a:rPr lang="en-GB" dirty="0" smtClean="0"/>
              <a:t>events.</a:t>
            </a:r>
          </a:p>
          <a:p>
            <a:pPr algn="just"/>
            <a:endParaRPr lang="en-GB" dirty="0"/>
          </a:p>
          <a:p>
            <a:pPr algn="just"/>
            <a:r>
              <a:rPr lang="en-GB" dirty="0" smtClean="0"/>
              <a:t>What </a:t>
            </a:r>
            <a:r>
              <a:rPr lang="en-GB" dirty="0"/>
              <a:t>is the effect of newspapers and other media reporting news?</a:t>
            </a:r>
          </a:p>
          <a:p>
            <a:pPr algn="just"/>
            <a:r>
              <a:rPr lang="en-GB" dirty="0"/>
              <a:t>News, by definition, is unpredictable (otherwise, it would have been reported yesterday).</a:t>
            </a:r>
          </a:p>
          <a:p>
            <a:pPr algn="just"/>
            <a:r>
              <a:rPr lang="en-GB" dirty="0"/>
              <a:t>If we cannot predict something, it will be a surprise. So news is surprising, the most likely to be reported news, therefore, is the most surprising.</a:t>
            </a:r>
          </a:p>
          <a:p>
            <a:pPr algn="just"/>
            <a:r>
              <a:rPr lang="en-GB" dirty="0"/>
              <a:t>This means that rare events, such as a man being killed by a shark, are likely to be heavily </a:t>
            </a:r>
            <a:r>
              <a:rPr lang="en-GB" dirty="0" smtClean="0"/>
              <a:t>reported.  While</a:t>
            </a:r>
            <a:r>
              <a:rPr lang="en-GB" dirty="0"/>
              <a:t>, for example, dying of diabetes is much more common, but goes </a:t>
            </a:r>
            <a:r>
              <a:rPr lang="en-GB" dirty="0" smtClean="0"/>
              <a:t>unreported.</a:t>
            </a:r>
          </a:p>
          <a:p>
            <a:pPr algn="just"/>
            <a:r>
              <a:rPr lang="en-GB" dirty="0" smtClean="0"/>
              <a:t>The </a:t>
            </a:r>
            <a:r>
              <a:rPr lang="en-GB" dirty="0"/>
              <a:t>media creates a biased impression of the world around us</a:t>
            </a:r>
            <a:r>
              <a:rPr lang="en-GB" dirty="0" smtClean="0"/>
              <a:t>.</a:t>
            </a:r>
          </a:p>
          <a:p>
            <a:pPr algn="just"/>
            <a:endParaRPr lang="en-GB" dirty="0" smtClean="0"/>
          </a:p>
        </p:txBody>
      </p:sp>
    </p:spTree>
    <p:extLst>
      <p:ext uri="{BB962C8B-B14F-4D97-AF65-F5344CB8AC3E}">
        <p14:creationId xmlns:p14="http://schemas.microsoft.com/office/powerpoint/2010/main" val="1592894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availability</a:t>
            </a:r>
            <a:endParaRPr lang="en-GB" dirty="0"/>
          </a:p>
        </p:txBody>
      </p:sp>
      <p:sp>
        <p:nvSpPr>
          <p:cNvPr id="3" name="Content Placeholder 2"/>
          <p:cNvSpPr>
            <a:spLocks noGrp="1"/>
          </p:cNvSpPr>
          <p:nvPr>
            <p:ph idx="1"/>
          </p:nvPr>
        </p:nvSpPr>
        <p:spPr/>
        <p:txBody>
          <a:bodyPr>
            <a:normAutofit fontScale="92500"/>
          </a:bodyPr>
          <a:lstStyle/>
          <a:p>
            <a:pPr algn="just"/>
            <a:r>
              <a:rPr lang="en-GB" i="1" dirty="0"/>
              <a:t>Availability</a:t>
            </a:r>
            <a:r>
              <a:rPr lang="en-GB" dirty="0"/>
              <a:t> (or </a:t>
            </a:r>
            <a:r>
              <a:rPr lang="en-GB" i="1" dirty="0"/>
              <a:t>saliency</a:t>
            </a:r>
            <a:r>
              <a:rPr lang="en-GB" dirty="0"/>
              <a:t>) (</a:t>
            </a:r>
            <a:r>
              <a:rPr lang="en-GB" dirty="0" err="1"/>
              <a:t>Tversky</a:t>
            </a:r>
            <a:r>
              <a:rPr lang="en-GB" dirty="0"/>
              <a:t> and </a:t>
            </a:r>
            <a:r>
              <a:rPr lang="en-GB" dirty="0" err="1"/>
              <a:t>Kahneman</a:t>
            </a:r>
            <a:r>
              <a:rPr lang="en-GB" dirty="0"/>
              <a:t> 1973) is a cognitive heuristic in which we rely upon knowledge that is readily available, rather than examine other alternatives or procedures. That is, we make decisions based on how easily things come to mind (which is usually something that is likely to be newsworthy).</a:t>
            </a:r>
          </a:p>
          <a:p>
            <a:pPr algn="just"/>
            <a:r>
              <a:rPr lang="en-GB" dirty="0" smtClean="0"/>
              <a:t>Modern </a:t>
            </a:r>
            <a:r>
              <a:rPr lang="en-GB" dirty="0"/>
              <a:t>man is far more likely than his ancestors to </a:t>
            </a:r>
            <a:r>
              <a:rPr lang="en-GB" dirty="0" smtClean="0"/>
              <a:t>hear about </a:t>
            </a:r>
            <a:r>
              <a:rPr lang="en-GB" dirty="0"/>
              <a:t>events that he is unlikely to experience (such as an airplane crash).</a:t>
            </a:r>
          </a:p>
          <a:p>
            <a:pPr algn="just"/>
            <a:r>
              <a:rPr lang="en-GB" dirty="0"/>
              <a:t>This likely biases our judgement of risks, overestimating the probability of high-impact low probability events</a:t>
            </a:r>
            <a:r>
              <a:rPr lang="en-GB" dirty="0" smtClean="0"/>
              <a:t>.</a:t>
            </a:r>
            <a:endParaRPr lang="en-GB" dirty="0"/>
          </a:p>
        </p:txBody>
      </p:sp>
    </p:spTree>
    <p:extLst>
      <p:ext uri="{BB962C8B-B14F-4D97-AF65-F5344CB8AC3E}">
        <p14:creationId xmlns:p14="http://schemas.microsoft.com/office/powerpoint/2010/main" val="3828159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smtClean="0"/>
              <a:t>Probability does not exist, but is </a:t>
            </a:r>
            <a:r>
              <a:rPr lang="en-GB" dirty="0"/>
              <a:t>necessary if we wish </a:t>
            </a:r>
            <a:r>
              <a:rPr lang="en-GB" dirty="0" smtClean="0"/>
              <a:t>to remain self-consistent and </a:t>
            </a:r>
            <a:r>
              <a:rPr lang="en-GB" dirty="0"/>
              <a:t>conduct </a:t>
            </a:r>
            <a:r>
              <a:rPr lang="en-GB" dirty="0" smtClean="0"/>
              <a:t>science (science is essentially Bayesian inference).</a:t>
            </a:r>
          </a:p>
          <a:p>
            <a:pPr algn="just"/>
            <a:r>
              <a:rPr lang="en-GB" dirty="0"/>
              <a:t>Don’t expect risk to decline</a:t>
            </a:r>
            <a:r>
              <a:rPr lang="en-GB" dirty="0" smtClean="0"/>
              <a:t>.</a:t>
            </a:r>
          </a:p>
          <a:p>
            <a:pPr algn="just"/>
            <a:r>
              <a:rPr lang="en-GB" dirty="0" smtClean="0"/>
              <a:t>Avoid naive optimization </a:t>
            </a:r>
            <a:r>
              <a:rPr lang="en-GB" dirty="0"/>
              <a:t>at the expense of </a:t>
            </a:r>
            <a:r>
              <a:rPr lang="en-GB" dirty="0" smtClean="0"/>
              <a:t>robustness (</a:t>
            </a:r>
            <a:r>
              <a:rPr lang="en-GB" dirty="0" err="1" smtClean="0"/>
              <a:t>Taleb</a:t>
            </a:r>
            <a:r>
              <a:rPr lang="en-GB" dirty="0" smtClean="0"/>
              <a:t> 2010)—Mother </a:t>
            </a:r>
            <a:r>
              <a:rPr lang="en-GB" dirty="0"/>
              <a:t>Nature </a:t>
            </a:r>
            <a:r>
              <a:rPr lang="en-GB" dirty="0" smtClean="0"/>
              <a:t>includes redundancy, e.g. two </a:t>
            </a:r>
            <a:r>
              <a:rPr lang="en-GB" dirty="0"/>
              <a:t>eyes, two lungs, two </a:t>
            </a:r>
            <a:r>
              <a:rPr lang="en-GB" dirty="0" smtClean="0"/>
              <a:t>kidneys.</a:t>
            </a:r>
          </a:p>
          <a:p>
            <a:pPr algn="just"/>
            <a:r>
              <a:rPr lang="en-GB" dirty="0"/>
              <a:t>We can’t change human nature in any radical sense, so it is better not to try</a:t>
            </a:r>
            <a:r>
              <a:rPr lang="en-GB" dirty="0" smtClean="0"/>
              <a:t>.</a:t>
            </a:r>
          </a:p>
          <a:p>
            <a:pPr algn="just"/>
            <a:r>
              <a:rPr lang="en-GB" dirty="0"/>
              <a:t>In-group/out-group biases </a:t>
            </a:r>
            <a:r>
              <a:rPr lang="en-GB" dirty="0" smtClean="0"/>
              <a:t>are natural and </a:t>
            </a:r>
            <a:r>
              <a:rPr lang="en-GB" dirty="0"/>
              <a:t>market forces are </a:t>
            </a:r>
            <a:r>
              <a:rPr lang="en-GB" dirty="0" smtClean="0"/>
              <a:t>inevitable</a:t>
            </a:r>
            <a:r>
              <a:rPr lang="en-GB" dirty="0"/>
              <a:t>, so elude the control of </a:t>
            </a:r>
            <a:r>
              <a:rPr lang="en-GB" dirty="0" smtClean="0"/>
              <a:t>government.</a:t>
            </a:r>
            <a:endParaRPr lang="en-GB" dirty="0"/>
          </a:p>
          <a:p>
            <a:pPr algn="just"/>
            <a:r>
              <a:rPr lang="en-GB" dirty="0" smtClean="0"/>
              <a:t>Don’t expect or force people to make sacrifices in the present for the sake of the distant future.</a:t>
            </a:r>
          </a:p>
          <a:p>
            <a:pPr algn="just"/>
            <a:r>
              <a:rPr lang="en-GB" dirty="0" smtClean="0"/>
              <a:t>It is our utility relative to others that matters.</a:t>
            </a:r>
            <a:endParaRPr lang="en-GB" dirty="0"/>
          </a:p>
        </p:txBody>
      </p:sp>
    </p:spTree>
    <p:extLst>
      <p:ext uri="{BB962C8B-B14F-4D97-AF65-F5344CB8AC3E}">
        <p14:creationId xmlns:p14="http://schemas.microsoft.com/office/powerpoint/2010/main" val="324491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Risk</a:t>
            </a:r>
            <a:endParaRPr lang="en-GB" dirty="0"/>
          </a:p>
        </p:txBody>
      </p:sp>
      <p:sp>
        <p:nvSpPr>
          <p:cNvPr id="3" name="Content Placeholder 2"/>
          <p:cNvSpPr>
            <a:spLocks noGrp="1"/>
          </p:cNvSpPr>
          <p:nvPr>
            <p:ph idx="1"/>
          </p:nvPr>
        </p:nvSpPr>
        <p:spPr/>
        <p:txBody>
          <a:bodyPr/>
          <a:lstStyle/>
          <a:p>
            <a:pPr algn="just"/>
            <a:r>
              <a:rPr lang="en-GB" dirty="0" smtClean="0"/>
              <a:t>In my (Bayesian) mind, </a:t>
            </a:r>
            <a:r>
              <a:rPr lang="en-GB" i="1" dirty="0" smtClean="0"/>
              <a:t>risk</a:t>
            </a:r>
            <a:r>
              <a:rPr lang="en-GB" dirty="0" smtClean="0"/>
              <a:t> </a:t>
            </a:r>
            <a:r>
              <a:rPr lang="en-GB" dirty="0"/>
              <a:t>is </a:t>
            </a:r>
            <a:r>
              <a:rPr lang="en-GB" dirty="0" smtClean="0"/>
              <a:t>uncertainty.</a:t>
            </a:r>
          </a:p>
          <a:p>
            <a:pPr algn="just"/>
            <a:r>
              <a:rPr lang="en-GB" i="1" dirty="0"/>
              <a:t>U</a:t>
            </a:r>
            <a:r>
              <a:rPr lang="en-GB" i="1" dirty="0" smtClean="0"/>
              <a:t>ncertainty</a:t>
            </a:r>
            <a:r>
              <a:rPr lang="en-GB" dirty="0" smtClean="0"/>
              <a:t> </a:t>
            </a:r>
            <a:r>
              <a:rPr lang="en-GB" dirty="0"/>
              <a:t>is best described using a probability distribution, and the broader the distribution, the greater the uncertainty</a:t>
            </a:r>
            <a:r>
              <a:rPr lang="en-GB" dirty="0" smtClean="0"/>
              <a:t>.</a:t>
            </a:r>
          </a:p>
          <a:p>
            <a:pPr algn="just"/>
            <a:r>
              <a:rPr lang="en-GB" dirty="0" smtClean="0"/>
              <a:t>We live in a largely deterministic universe; the </a:t>
            </a:r>
            <a:r>
              <a:rPr lang="en-GB" dirty="0"/>
              <a:t>only truly random processes involve phenomena which are aspects of quantum </a:t>
            </a:r>
            <a:r>
              <a:rPr lang="en-GB" dirty="0" smtClean="0"/>
              <a:t>mechanics.</a:t>
            </a:r>
          </a:p>
          <a:p>
            <a:pPr algn="just"/>
            <a:r>
              <a:rPr lang="en-GB" dirty="0" smtClean="0"/>
              <a:t>However, the movement of just three bodies can be chaotic (therefore unpredictable), so in practice life is full of uncertainty, and risk.</a:t>
            </a:r>
            <a:endParaRPr lang="en-GB" dirty="0"/>
          </a:p>
        </p:txBody>
      </p:sp>
    </p:spTree>
    <p:extLst>
      <p:ext uri="{BB962C8B-B14F-4D97-AF65-F5344CB8AC3E}">
        <p14:creationId xmlns:p14="http://schemas.microsoft.com/office/powerpoint/2010/main" val="2480295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40000" lnSpcReduction="20000"/>
          </a:bodyPr>
          <a:lstStyle/>
          <a:p>
            <a:pPr algn="just"/>
            <a:r>
              <a:rPr lang="en-GB" dirty="0"/>
              <a:t>AYACHE, </a:t>
            </a:r>
            <a:r>
              <a:rPr lang="en-GB" dirty="0" err="1"/>
              <a:t>Elie</a:t>
            </a:r>
            <a:r>
              <a:rPr lang="en-GB" dirty="0"/>
              <a:t>, 2010. </a:t>
            </a:r>
            <a:r>
              <a:rPr lang="en-GB" i="1" dirty="0"/>
              <a:t>The Blank Swan: The End of Probability</a:t>
            </a:r>
            <a:r>
              <a:rPr lang="en-GB" dirty="0"/>
              <a:t>. Chichester: Wiley.</a:t>
            </a:r>
          </a:p>
          <a:p>
            <a:pPr algn="just"/>
            <a:r>
              <a:rPr lang="en-GB" dirty="0"/>
              <a:t>BREIMAN, L., 1961. Optimal gambling systems for </a:t>
            </a:r>
            <a:r>
              <a:rPr lang="en-GB" dirty="0" err="1"/>
              <a:t>favorable</a:t>
            </a:r>
            <a:r>
              <a:rPr lang="en-GB" dirty="0"/>
              <a:t> games. </a:t>
            </a:r>
            <a:r>
              <a:rPr lang="en-GB" i="1" dirty="0"/>
              <a:t>In</a:t>
            </a:r>
            <a:r>
              <a:rPr lang="en-GB" dirty="0"/>
              <a:t>: Jerzy NEYMAN, ed. </a:t>
            </a:r>
            <a:r>
              <a:rPr lang="en-GB" i="1" dirty="0"/>
              <a:t>Proceedings of the Fourth Berkeley Symposium on Mathematical Statistics and Probability, Volume I</a:t>
            </a:r>
            <a:r>
              <a:rPr lang="en-GB" dirty="0"/>
              <a:t>. Berkeley: University of California Press, pp. </a:t>
            </a:r>
            <a:r>
              <a:rPr lang="en-GB" dirty="0" smtClean="0"/>
              <a:t>65</a:t>
            </a:r>
            <a:r>
              <a:rPr lang="en-GB" dirty="0"/>
              <a:t>–</a:t>
            </a:r>
            <a:r>
              <a:rPr lang="en-GB" dirty="0" smtClean="0"/>
              <a:t>78</a:t>
            </a:r>
            <a:r>
              <a:rPr lang="en-GB" dirty="0"/>
              <a:t>.</a:t>
            </a:r>
          </a:p>
          <a:p>
            <a:pPr algn="just"/>
            <a:r>
              <a:rPr lang="en-GB" dirty="0"/>
              <a:t>COSMIDES, Leda, and John TOOBY, 1996. Are humans good intuitive statisticians after all? Rethinking some conclusions from the literature on judgment under uncertainty. </a:t>
            </a:r>
            <a:r>
              <a:rPr lang="en-GB" i="1" dirty="0"/>
              <a:t>Cognition</a:t>
            </a:r>
            <a:r>
              <a:rPr lang="en-GB" dirty="0"/>
              <a:t>, </a:t>
            </a:r>
            <a:r>
              <a:rPr lang="en-GB" b="1" dirty="0"/>
              <a:t>58</a:t>
            </a:r>
            <a:r>
              <a:rPr lang="en-GB" dirty="0"/>
              <a:t>(1), </a:t>
            </a:r>
            <a:r>
              <a:rPr lang="en-GB" dirty="0" smtClean="0"/>
              <a:t>1</a:t>
            </a:r>
            <a:r>
              <a:rPr lang="en-GB" dirty="0"/>
              <a:t>–</a:t>
            </a:r>
            <a:r>
              <a:rPr lang="en-GB" dirty="0" smtClean="0"/>
              <a:t>73</a:t>
            </a:r>
            <a:r>
              <a:rPr lang="en-GB" dirty="0"/>
              <a:t>.</a:t>
            </a:r>
          </a:p>
          <a:p>
            <a:pPr algn="just"/>
            <a:r>
              <a:rPr lang="en-GB" dirty="0"/>
              <a:t>de FINETTI, Bruno, 1937. La </a:t>
            </a:r>
            <a:r>
              <a:rPr lang="en-GB" dirty="0" err="1"/>
              <a:t>prévision</a:t>
            </a:r>
            <a:r>
              <a:rPr lang="en-GB" dirty="0"/>
              <a:t>: </a:t>
            </a:r>
            <a:r>
              <a:rPr lang="en-GB" dirty="0" err="1"/>
              <a:t>Ses</a:t>
            </a:r>
            <a:r>
              <a:rPr lang="en-GB" dirty="0"/>
              <a:t> </a:t>
            </a:r>
            <a:r>
              <a:rPr lang="en-GB" dirty="0" err="1"/>
              <a:t>lois</a:t>
            </a:r>
            <a:r>
              <a:rPr lang="en-GB" dirty="0"/>
              <a:t> </a:t>
            </a:r>
            <a:r>
              <a:rPr lang="en-GB" dirty="0" err="1"/>
              <a:t>logiques</a:t>
            </a:r>
            <a:r>
              <a:rPr lang="en-GB" dirty="0"/>
              <a:t>, </a:t>
            </a:r>
            <a:r>
              <a:rPr lang="en-GB" dirty="0" err="1"/>
              <a:t>ses</a:t>
            </a:r>
            <a:r>
              <a:rPr lang="en-GB" dirty="0"/>
              <a:t> sources </a:t>
            </a:r>
            <a:r>
              <a:rPr lang="en-GB" dirty="0" err="1"/>
              <a:t>subjectives</a:t>
            </a:r>
            <a:r>
              <a:rPr lang="en-GB" dirty="0"/>
              <a:t>. </a:t>
            </a:r>
            <a:r>
              <a:rPr lang="en-GB" i="1" dirty="0" err="1"/>
              <a:t>Annales</a:t>
            </a:r>
            <a:r>
              <a:rPr lang="en-GB" i="1" dirty="0"/>
              <a:t> de </a:t>
            </a:r>
            <a:r>
              <a:rPr lang="en-GB" i="1" dirty="0" err="1" smtClean="0"/>
              <a:t>l’Institut</a:t>
            </a:r>
            <a:r>
              <a:rPr lang="en-GB" i="1" dirty="0" smtClean="0"/>
              <a:t> </a:t>
            </a:r>
            <a:r>
              <a:rPr lang="en-GB" i="1" dirty="0"/>
              <a:t>Henri </a:t>
            </a:r>
            <a:r>
              <a:rPr lang="en-GB" i="1" dirty="0" err="1"/>
              <a:t>Poincaré</a:t>
            </a:r>
            <a:r>
              <a:rPr lang="en-GB" dirty="0"/>
              <a:t>, </a:t>
            </a:r>
            <a:r>
              <a:rPr lang="en-GB" b="1" dirty="0"/>
              <a:t>7</a:t>
            </a:r>
            <a:r>
              <a:rPr lang="en-GB" dirty="0"/>
              <a:t>(1), </a:t>
            </a:r>
            <a:r>
              <a:rPr lang="en-GB" dirty="0" smtClean="0"/>
              <a:t>1</a:t>
            </a:r>
            <a:r>
              <a:rPr lang="en-GB" dirty="0"/>
              <a:t>–</a:t>
            </a:r>
            <a:r>
              <a:rPr lang="en-GB" dirty="0" smtClean="0"/>
              <a:t>68</a:t>
            </a:r>
            <a:r>
              <a:rPr lang="en-GB" dirty="0"/>
              <a:t>. Translated into English as </a:t>
            </a:r>
            <a:r>
              <a:rPr lang="en-GB" dirty="0" smtClean="0"/>
              <a:t>‘Foresight</a:t>
            </a:r>
            <a:r>
              <a:rPr lang="en-GB" dirty="0"/>
              <a:t>: Its logical laws, its subjective </a:t>
            </a:r>
            <a:r>
              <a:rPr lang="en-GB" dirty="0" smtClean="0"/>
              <a:t>sources’ </a:t>
            </a:r>
            <a:r>
              <a:rPr lang="en-GB" dirty="0"/>
              <a:t>in H. E. </a:t>
            </a:r>
            <a:r>
              <a:rPr lang="en-GB" dirty="0" err="1"/>
              <a:t>Kyburg</a:t>
            </a:r>
            <a:r>
              <a:rPr lang="en-GB" dirty="0"/>
              <a:t>, </a:t>
            </a:r>
            <a:r>
              <a:rPr lang="en-GB" dirty="0" err="1"/>
              <a:t>Jr</a:t>
            </a:r>
            <a:r>
              <a:rPr lang="en-GB" dirty="0"/>
              <a:t> and H. E. </a:t>
            </a:r>
            <a:r>
              <a:rPr lang="en-GB" dirty="0" err="1"/>
              <a:t>Smokler</a:t>
            </a:r>
            <a:r>
              <a:rPr lang="en-GB" dirty="0"/>
              <a:t>, eds. </a:t>
            </a:r>
            <a:r>
              <a:rPr lang="en-GB" i="1" dirty="0"/>
              <a:t>Studies in Subjective Probability</a:t>
            </a:r>
            <a:r>
              <a:rPr lang="en-GB" dirty="0"/>
              <a:t>. New York: Wiley (1964), pp. </a:t>
            </a:r>
            <a:r>
              <a:rPr lang="en-GB" dirty="0" smtClean="0"/>
              <a:t>93</a:t>
            </a:r>
            <a:r>
              <a:rPr lang="en-GB" dirty="0"/>
              <a:t>–</a:t>
            </a:r>
            <a:r>
              <a:rPr lang="en-GB" dirty="0" smtClean="0"/>
              <a:t>158</a:t>
            </a:r>
            <a:r>
              <a:rPr lang="en-GB" dirty="0"/>
              <a:t>.</a:t>
            </a:r>
          </a:p>
          <a:p>
            <a:pPr algn="just"/>
            <a:r>
              <a:rPr lang="en-GB" dirty="0"/>
              <a:t>GIGERENZER, </a:t>
            </a:r>
            <a:r>
              <a:rPr lang="en-GB" dirty="0" err="1"/>
              <a:t>Gerd</a:t>
            </a:r>
            <a:r>
              <a:rPr lang="en-GB" dirty="0"/>
              <a:t>, and Ulrich HOFFRAGE, 1995. How to improve Bayesian reasoning without instruction: Frequency formats. </a:t>
            </a:r>
            <a:r>
              <a:rPr lang="en-GB" i="1" dirty="0"/>
              <a:t>Psychological Review</a:t>
            </a:r>
            <a:r>
              <a:rPr lang="en-GB" dirty="0"/>
              <a:t>, </a:t>
            </a:r>
            <a:r>
              <a:rPr lang="en-GB" b="1" dirty="0"/>
              <a:t>102</a:t>
            </a:r>
            <a:r>
              <a:rPr lang="en-GB" dirty="0"/>
              <a:t>(4), </a:t>
            </a:r>
            <a:r>
              <a:rPr lang="en-GB" dirty="0" smtClean="0"/>
              <a:t>684–704</a:t>
            </a:r>
            <a:r>
              <a:rPr lang="en-GB" dirty="0"/>
              <a:t>.</a:t>
            </a:r>
          </a:p>
          <a:p>
            <a:pPr algn="just"/>
            <a:r>
              <a:rPr lang="en-GB" dirty="0"/>
              <a:t>GRAY, John, 2008. </a:t>
            </a:r>
            <a:r>
              <a:rPr lang="en-GB" i="1" dirty="0"/>
              <a:t>Black Mass: Apocalyptic Religion and the Death of Utopia</a:t>
            </a:r>
            <a:r>
              <a:rPr lang="en-GB" dirty="0"/>
              <a:t>. Penguin Books. First published by Allen Lane in 2007.</a:t>
            </a:r>
          </a:p>
          <a:p>
            <a:pPr algn="just"/>
            <a:r>
              <a:rPr lang="en-GB" dirty="0"/>
              <a:t>KAHNEMAN, Daniel, and Amos TVERSKY, 1979. Prospect theory: An analysis of decision under risk. </a:t>
            </a:r>
            <a:r>
              <a:rPr lang="en-GB" i="1" dirty="0" err="1"/>
              <a:t>Econometrica</a:t>
            </a:r>
            <a:r>
              <a:rPr lang="en-GB" dirty="0"/>
              <a:t>, </a:t>
            </a:r>
            <a:r>
              <a:rPr lang="en-GB" b="1" dirty="0"/>
              <a:t>47</a:t>
            </a:r>
            <a:r>
              <a:rPr lang="en-GB" dirty="0"/>
              <a:t>(2), </a:t>
            </a:r>
            <a:r>
              <a:rPr lang="en-GB" dirty="0" smtClean="0"/>
              <a:t>263</a:t>
            </a:r>
            <a:r>
              <a:rPr lang="en-GB" dirty="0"/>
              <a:t>–</a:t>
            </a:r>
            <a:r>
              <a:rPr lang="en-GB" dirty="0" smtClean="0"/>
              <a:t>292</a:t>
            </a:r>
            <a:r>
              <a:rPr lang="en-GB" dirty="0"/>
              <a:t>.</a:t>
            </a:r>
          </a:p>
          <a:p>
            <a:pPr algn="just"/>
            <a:r>
              <a:rPr lang="en-GB" dirty="0"/>
              <a:t>KELLY, </a:t>
            </a:r>
            <a:r>
              <a:rPr lang="en-GB" dirty="0" err="1"/>
              <a:t>Jr</a:t>
            </a:r>
            <a:r>
              <a:rPr lang="en-GB" dirty="0"/>
              <a:t>, J. L., 1956. A new interpretation of information rate. </a:t>
            </a:r>
            <a:r>
              <a:rPr lang="en-GB" i="1" dirty="0"/>
              <a:t>The Bell System Technical Journal</a:t>
            </a:r>
            <a:r>
              <a:rPr lang="en-GB" dirty="0"/>
              <a:t>, </a:t>
            </a:r>
            <a:r>
              <a:rPr lang="en-GB" b="1" dirty="0"/>
              <a:t>35</a:t>
            </a:r>
            <a:r>
              <a:rPr lang="en-GB" dirty="0"/>
              <a:t>(4), </a:t>
            </a:r>
            <a:r>
              <a:rPr lang="en-GB" dirty="0" smtClean="0"/>
              <a:t>917</a:t>
            </a:r>
            <a:r>
              <a:rPr lang="en-GB" dirty="0"/>
              <a:t>–</a:t>
            </a:r>
            <a:r>
              <a:rPr lang="en-GB" dirty="0" smtClean="0"/>
              <a:t>926</a:t>
            </a:r>
            <a:r>
              <a:rPr lang="en-GB" dirty="0"/>
              <a:t>.</a:t>
            </a:r>
          </a:p>
          <a:p>
            <a:pPr algn="just"/>
            <a:r>
              <a:rPr lang="en-GB" dirty="0"/>
              <a:t>KEMENY, John G., 1955. Fair bets and inductive probabilities. </a:t>
            </a:r>
            <a:r>
              <a:rPr lang="en-GB" i="1" dirty="0"/>
              <a:t>The Journal of Symbolic Logic</a:t>
            </a:r>
            <a:r>
              <a:rPr lang="en-GB" dirty="0"/>
              <a:t>, </a:t>
            </a:r>
            <a:r>
              <a:rPr lang="en-GB" b="1" dirty="0"/>
              <a:t>20</a:t>
            </a:r>
            <a:r>
              <a:rPr lang="en-GB" dirty="0"/>
              <a:t>(3), </a:t>
            </a:r>
            <a:r>
              <a:rPr lang="en-GB" dirty="0" smtClean="0"/>
              <a:t>263</a:t>
            </a:r>
            <a:r>
              <a:rPr lang="en-GB" dirty="0"/>
              <a:t>–</a:t>
            </a:r>
            <a:r>
              <a:rPr lang="en-GB" dirty="0" smtClean="0"/>
              <a:t>273</a:t>
            </a:r>
            <a:r>
              <a:rPr lang="en-GB" dirty="0"/>
              <a:t>.</a:t>
            </a:r>
          </a:p>
          <a:p>
            <a:pPr algn="just"/>
            <a:r>
              <a:rPr lang="en-GB" dirty="0"/>
              <a:t>KNIGHT, Frank H., 1921. </a:t>
            </a:r>
            <a:r>
              <a:rPr lang="en-GB" i="1" dirty="0"/>
              <a:t>Risk, Uncertainty and Profit</a:t>
            </a:r>
            <a:r>
              <a:rPr lang="en-GB" dirty="0"/>
              <a:t>. Boston, MA: Hart, </a:t>
            </a:r>
            <a:r>
              <a:rPr lang="en-GB" dirty="0" err="1"/>
              <a:t>Schaffner</a:t>
            </a:r>
            <a:r>
              <a:rPr lang="en-GB" dirty="0"/>
              <a:t> &amp; Marx; Houghton Mifflin Company.</a:t>
            </a:r>
          </a:p>
          <a:p>
            <a:pPr algn="just"/>
            <a:r>
              <a:rPr lang="en-GB" dirty="0"/>
              <a:t>LEHMAN, R. Sherman, 1955. On confirmation and rational betting. </a:t>
            </a:r>
            <a:r>
              <a:rPr lang="en-GB" i="1" dirty="0"/>
              <a:t>The Journal of Symbolic Logic</a:t>
            </a:r>
            <a:r>
              <a:rPr lang="en-GB" dirty="0"/>
              <a:t>, </a:t>
            </a:r>
            <a:r>
              <a:rPr lang="en-GB" b="1" dirty="0"/>
              <a:t>20</a:t>
            </a:r>
            <a:r>
              <a:rPr lang="en-GB" dirty="0"/>
              <a:t>(3), </a:t>
            </a:r>
            <a:r>
              <a:rPr lang="en-GB" dirty="0" smtClean="0"/>
              <a:t>251</a:t>
            </a:r>
            <a:r>
              <a:rPr lang="en-GB" dirty="0"/>
              <a:t>–</a:t>
            </a:r>
            <a:r>
              <a:rPr lang="en-GB" dirty="0" smtClean="0"/>
              <a:t>262.</a:t>
            </a:r>
          </a:p>
          <a:p>
            <a:pPr algn="just"/>
            <a:r>
              <a:rPr lang="en-GB" dirty="0"/>
              <a:t>MOXON, Steve, 2010. Culture </a:t>
            </a:r>
            <a:r>
              <a:rPr lang="en-GB" i="1" dirty="0"/>
              <a:t>is</a:t>
            </a:r>
            <a:r>
              <a:rPr lang="en-GB" dirty="0"/>
              <a:t> biology: Why we cannot </a:t>
            </a:r>
            <a:r>
              <a:rPr lang="en-GB" dirty="0" smtClean="0"/>
              <a:t>‘transcend’ </a:t>
            </a:r>
            <a:r>
              <a:rPr lang="en-GB" dirty="0"/>
              <a:t>our </a:t>
            </a:r>
            <a:r>
              <a:rPr lang="en-GB" dirty="0" smtClean="0"/>
              <a:t>genes—or </a:t>
            </a:r>
            <a:r>
              <a:rPr lang="en-GB" dirty="0"/>
              <a:t>ourselves. </a:t>
            </a:r>
            <a:r>
              <a:rPr lang="en-GB" i="1" dirty="0"/>
              <a:t>Politics and Culture</a:t>
            </a:r>
            <a:r>
              <a:rPr lang="en-GB" dirty="0"/>
              <a:t>, </a:t>
            </a:r>
            <a:r>
              <a:rPr lang="en-GB" b="1" dirty="0"/>
              <a:t>1</a:t>
            </a:r>
            <a:r>
              <a:rPr lang="en-GB" dirty="0"/>
              <a:t>.</a:t>
            </a:r>
          </a:p>
          <a:p>
            <a:pPr algn="just"/>
            <a:r>
              <a:rPr lang="en-GB" dirty="0"/>
              <a:t>PINKER, Steven, 2011. </a:t>
            </a:r>
            <a:r>
              <a:rPr lang="en-GB" i="1" dirty="0"/>
              <a:t>The Better Angels of Our Nature</a:t>
            </a:r>
            <a:r>
              <a:rPr lang="en-GB" dirty="0"/>
              <a:t>. </a:t>
            </a:r>
            <a:r>
              <a:rPr lang="en-GB" dirty="0" smtClean="0"/>
              <a:t>New York: Viking </a:t>
            </a:r>
            <a:r>
              <a:rPr lang="en-GB" dirty="0"/>
              <a:t>Books.</a:t>
            </a:r>
          </a:p>
          <a:p>
            <a:pPr algn="just"/>
            <a:r>
              <a:rPr lang="en-GB" dirty="0"/>
              <a:t>RAMSEY, Frank </a:t>
            </a:r>
            <a:r>
              <a:rPr lang="en-GB" dirty="0" err="1"/>
              <a:t>Plumpton</a:t>
            </a:r>
            <a:r>
              <a:rPr lang="en-GB" dirty="0"/>
              <a:t>, 1926. Truth and probability. </a:t>
            </a:r>
            <a:r>
              <a:rPr lang="en-GB" i="1" dirty="0"/>
              <a:t>In</a:t>
            </a:r>
            <a:r>
              <a:rPr lang="en-GB" dirty="0"/>
              <a:t>: R. B. BRAITHWAITE, ed. </a:t>
            </a:r>
            <a:r>
              <a:rPr lang="en-GB" i="1" dirty="0"/>
              <a:t>The Foundations of Mathematics and Other Logical Essays</a:t>
            </a:r>
            <a:r>
              <a:rPr lang="en-GB" dirty="0"/>
              <a:t>. London: </a:t>
            </a:r>
            <a:r>
              <a:rPr lang="en-GB" dirty="0" err="1"/>
              <a:t>Kegan</a:t>
            </a:r>
            <a:r>
              <a:rPr lang="en-GB" dirty="0"/>
              <a:t> Paul, Trench, </a:t>
            </a:r>
            <a:r>
              <a:rPr lang="en-GB" dirty="0" err="1" smtClean="0"/>
              <a:t>Trübner</a:t>
            </a:r>
            <a:r>
              <a:rPr lang="en-GB" dirty="0" smtClean="0"/>
              <a:t> </a:t>
            </a:r>
            <a:r>
              <a:rPr lang="en-GB" dirty="0"/>
              <a:t>(1931), Chapter VII, pp. </a:t>
            </a:r>
            <a:r>
              <a:rPr lang="en-GB" dirty="0" smtClean="0"/>
              <a:t>156</a:t>
            </a:r>
            <a:r>
              <a:rPr lang="en-GB" dirty="0"/>
              <a:t>–</a:t>
            </a:r>
            <a:r>
              <a:rPr lang="en-GB" dirty="0" smtClean="0"/>
              <a:t>198</a:t>
            </a:r>
            <a:r>
              <a:rPr lang="en-GB" dirty="0"/>
              <a:t>.</a:t>
            </a:r>
          </a:p>
          <a:p>
            <a:pPr algn="just"/>
            <a:r>
              <a:rPr lang="en-GB" dirty="0" smtClean="0"/>
              <a:t>SEWELL</a:t>
            </a:r>
            <a:r>
              <a:rPr lang="en-GB" dirty="0"/>
              <a:t>, Martin, 2012. The demarcation of science. Young </a:t>
            </a:r>
            <a:r>
              <a:rPr lang="en-GB" dirty="0" smtClean="0"/>
              <a:t>Statisticians’ </a:t>
            </a:r>
            <a:r>
              <a:rPr lang="en-GB" dirty="0"/>
              <a:t>Meeting, Cambridge, </a:t>
            </a:r>
            <a:r>
              <a:rPr lang="en-GB" dirty="0" smtClean="0"/>
              <a:t>2</a:t>
            </a:r>
            <a:r>
              <a:rPr lang="en-GB" dirty="0"/>
              <a:t>–</a:t>
            </a:r>
            <a:r>
              <a:rPr lang="en-GB" dirty="0" smtClean="0"/>
              <a:t>3 </a:t>
            </a:r>
            <a:r>
              <a:rPr lang="en-GB" dirty="0"/>
              <a:t>April 2012.</a:t>
            </a:r>
          </a:p>
          <a:p>
            <a:pPr algn="just"/>
            <a:r>
              <a:rPr lang="en-GB" dirty="0"/>
              <a:t>SHIMONY, </a:t>
            </a:r>
            <a:r>
              <a:rPr lang="en-GB" dirty="0" err="1"/>
              <a:t>Abner</a:t>
            </a:r>
            <a:r>
              <a:rPr lang="en-GB" dirty="0"/>
              <a:t>, 1955. Coherence and the axioms of confirmation. </a:t>
            </a:r>
            <a:r>
              <a:rPr lang="en-GB" i="1" dirty="0"/>
              <a:t>The Journal of Symbolic Logic</a:t>
            </a:r>
            <a:r>
              <a:rPr lang="en-GB" dirty="0"/>
              <a:t>, </a:t>
            </a:r>
            <a:r>
              <a:rPr lang="en-GB" b="1" dirty="0"/>
              <a:t>20</a:t>
            </a:r>
            <a:r>
              <a:rPr lang="en-GB" dirty="0"/>
              <a:t>(1), </a:t>
            </a:r>
            <a:r>
              <a:rPr lang="en-GB" dirty="0" smtClean="0"/>
              <a:t>1</a:t>
            </a:r>
            <a:r>
              <a:rPr lang="en-GB" dirty="0"/>
              <a:t>–</a:t>
            </a:r>
            <a:r>
              <a:rPr lang="en-GB" dirty="0" smtClean="0"/>
              <a:t>28</a:t>
            </a:r>
            <a:r>
              <a:rPr lang="en-GB" dirty="0"/>
              <a:t>.</a:t>
            </a:r>
          </a:p>
          <a:p>
            <a:pPr algn="just"/>
            <a:r>
              <a:rPr lang="en-GB" dirty="0"/>
              <a:t>TALEB, </a:t>
            </a:r>
            <a:r>
              <a:rPr lang="en-GB" dirty="0" err="1"/>
              <a:t>Nassim</a:t>
            </a:r>
            <a:r>
              <a:rPr lang="en-GB" dirty="0"/>
              <a:t> Nicholas, 2010. </a:t>
            </a:r>
            <a:r>
              <a:rPr lang="en-GB" i="1" dirty="0"/>
              <a:t>The Black Swan: The Impact of the Highly Improbable</a:t>
            </a:r>
            <a:r>
              <a:rPr lang="en-GB" dirty="0"/>
              <a:t>. Second ed. New York: Random House Trade Paperbacks</a:t>
            </a:r>
            <a:r>
              <a:rPr lang="en-GB" dirty="0" smtClean="0"/>
              <a:t>.</a:t>
            </a:r>
          </a:p>
          <a:p>
            <a:pPr algn="just"/>
            <a:r>
              <a:rPr lang="en-GB" dirty="0"/>
              <a:t>TVERSKY, Amos, and Daniel KAHNEMAN, 1973. Availability: A heuristic for judging frequency and probability. </a:t>
            </a:r>
            <a:r>
              <a:rPr lang="en-GB" i="1" dirty="0"/>
              <a:t>Cognitive Psychology</a:t>
            </a:r>
            <a:r>
              <a:rPr lang="en-GB" dirty="0"/>
              <a:t>, </a:t>
            </a:r>
            <a:r>
              <a:rPr lang="en-GB" b="1" dirty="0"/>
              <a:t>5</a:t>
            </a:r>
            <a:r>
              <a:rPr lang="en-GB" dirty="0"/>
              <a:t>(2), </a:t>
            </a:r>
            <a:r>
              <a:rPr lang="en-GB" dirty="0" smtClean="0"/>
              <a:t>207–232</a:t>
            </a:r>
            <a:r>
              <a:rPr lang="en-GB" dirty="0"/>
              <a:t>.</a:t>
            </a:r>
          </a:p>
          <a:p>
            <a:pPr algn="just"/>
            <a:r>
              <a:rPr lang="en-GB" dirty="0"/>
              <a:t>TVERSKY, Amos, and Daniel KAHNEMAN, 1992. Advances in prospect theory: Cumulative representation of uncertainty. </a:t>
            </a:r>
            <a:r>
              <a:rPr lang="en-GB" i="1" dirty="0"/>
              <a:t>Journal of Risk and Uncertainty</a:t>
            </a:r>
            <a:r>
              <a:rPr lang="en-GB" dirty="0"/>
              <a:t>, </a:t>
            </a:r>
            <a:r>
              <a:rPr lang="en-GB" b="1" dirty="0"/>
              <a:t>5</a:t>
            </a:r>
            <a:r>
              <a:rPr lang="en-GB" dirty="0"/>
              <a:t>(4), </a:t>
            </a:r>
            <a:r>
              <a:rPr lang="en-GB" dirty="0" smtClean="0"/>
              <a:t>297–323</a:t>
            </a:r>
            <a:r>
              <a:rPr lang="en-GB" dirty="0"/>
              <a:t>.</a:t>
            </a:r>
          </a:p>
        </p:txBody>
      </p:sp>
    </p:spTree>
    <p:extLst>
      <p:ext uri="{BB962C8B-B14F-4D97-AF65-F5344CB8AC3E}">
        <p14:creationId xmlns:p14="http://schemas.microsoft.com/office/powerpoint/2010/main" val="1942364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BayesianISM</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dirty="0" smtClean="0"/>
              <a:t>Normative—how rational agents should behave.</a:t>
            </a:r>
            <a:endParaRPr lang="en-GB" dirty="0"/>
          </a:p>
          <a:p>
            <a:pPr algn="just"/>
            <a:r>
              <a:rPr lang="en-GB" dirty="0"/>
              <a:t>A </a:t>
            </a:r>
            <a:r>
              <a:rPr lang="en-GB" i="1" dirty="0"/>
              <a:t>Dutch book</a:t>
            </a:r>
            <a:r>
              <a:rPr lang="en-GB" dirty="0"/>
              <a:t> is a gambling term for a set of odds and bets that guarantees a profit, regardless of the outcome of the gamble.</a:t>
            </a:r>
          </a:p>
          <a:p>
            <a:pPr algn="just"/>
            <a:r>
              <a:rPr lang="en-GB" dirty="0"/>
              <a:t>At the very least, one who practices self-consistent reasoning should not be susceptible to having a Dutch book made against them.</a:t>
            </a:r>
          </a:p>
          <a:p>
            <a:pPr algn="just"/>
            <a:r>
              <a:rPr lang="en-GB" dirty="0"/>
              <a:t>If an individual is not susceptible to a Dutch book, their previsions are said to be </a:t>
            </a:r>
            <a:r>
              <a:rPr lang="en-GB" i="1" dirty="0"/>
              <a:t>coherent</a:t>
            </a:r>
            <a:r>
              <a:rPr lang="en-GB" dirty="0"/>
              <a:t>.</a:t>
            </a:r>
          </a:p>
          <a:p>
            <a:pPr algn="just"/>
            <a:r>
              <a:rPr lang="en-GB" dirty="0"/>
              <a:t>A set of betting quotients is coherent if (Ramsey 1926; de </a:t>
            </a:r>
            <a:r>
              <a:rPr lang="en-GB" dirty="0" err="1"/>
              <a:t>Finetti</a:t>
            </a:r>
            <a:r>
              <a:rPr lang="en-GB" dirty="0"/>
              <a:t> 1937; </a:t>
            </a:r>
            <a:r>
              <a:rPr lang="en-GB" dirty="0" err="1"/>
              <a:t>Shimony</a:t>
            </a:r>
            <a:r>
              <a:rPr lang="en-GB" dirty="0"/>
              <a:t> 1955) and only if (</a:t>
            </a:r>
            <a:r>
              <a:rPr lang="en-GB" dirty="0" err="1"/>
              <a:t>Kemeny</a:t>
            </a:r>
            <a:r>
              <a:rPr lang="en-GB" dirty="0"/>
              <a:t> 1955; Lehman 1955) they satisfy the axioms of probability.</a:t>
            </a:r>
          </a:p>
          <a:p>
            <a:pPr algn="just"/>
            <a:r>
              <a:rPr lang="en-GB" dirty="0"/>
              <a:t>Bayes’ theorem is merely the calculus for updating a probability in the light of new evidence, so the validity of the formula itself is not controversial, but it does presuppose the applicability of probability.</a:t>
            </a:r>
          </a:p>
          <a:p>
            <a:pPr algn="just"/>
            <a:r>
              <a:rPr lang="en-GB" dirty="0"/>
              <a:t>By definition, an individual is a Bayesian to the extent that they are willing to put a probability on a hypothesis</a:t>
            </a:r>
            <a:r>
              <a:rPr lang="en-GB" dirty="0" smtClean="0"/>
              <a:t>.</a:t>
            </a:r>
          </a:p>
          <a:p>
            <a:pPr algn="just"/>
            <a:r>
              <a:rPr lang="en-GB" dirty="0" smtClean="0"/>
              <a:t>Science is essentially applied Bayesian inference (Sewell 2012).</a:t>
            </a:r>
            <a:endParaRPr lang="en-GB" dirty="0"/>
          </a:p>
          <a:p>
            <a:endParaRPr lang="en-GB" dirty="0" smtClean="0"/>
          </a:p>
        </p:txBody>
      </p:sp>
    </p:spTree>
    <p:extLst>
      <p:ext uri="{BB962C8B-B14F-4D97-AF65-F5344CB8AC3E}">
        <p14:creationId xmlns:p14="http://schemas.microsoft.com/office/powerpoint/2010/main" val="3313758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 are poor Bayesians</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smtClean="0"/>
              <a:t>The </a:t>
            </a:r>
            <a:r>
              <a:rPr lang="en-GB" dirty="0"/>
              <a:t>finite frequency theory of probability defines </a:t>
            </a:r>
            <a:r>
              <a:rPr lang="en-GB" dirty="0" smtClean="0"/>
              <a:t>the probability </a:t>
            </a:r>
            <a:r>
              <a:rPr lang="en-GB" dirty="0"/>
              <a:t>of an outcome as the frequency of the number of times the outcome </a:t>
            </a:r>
            <a:r>
              <a:rPr lang="en-GB" dirty="0" smtClean="0"/>
              <a:t>occurs relative </a:t>
            </a:r>
            <a:r>
              <a:rPr lang="en-GB" dirty="0"/>
              <a:t>to the number of times that it could have </a:t>
            </a:r>
            <a:r>
              <a:rPr lang="en-GB" dirty="0" smtClean="0"/>
              <a:t>occurred.</a:t>
            </a:r>
          </a:p>
          <a:p>
            <a:pPr algn="just"/>
            <a:r>
              <a:rPr lang="en-GB" dirty="0" smtClean="0"/>
              <a:t>For our ancestors in </a:t>
            </a:r>
            <a:r>
              <a:rPr lang="en-GB" dirty="0"/>
              <a:t>the environment of evolutionary </a:t>
            </a:r>
            <a:r>
              <a:rPr lang="en-GB" dirty="0" err="1" smtClean="0"/>
              <a:t>adaptedness</a:t>
            </a:r>
            <a:r>
              <a:rPr lang="en-GB" dirty="0" smtClean="0"/>
              <a:t>, a </a:t>
            </a:r>
            <a:r>
              <a:rPr lang="en-GB" dirty="0"/>
              <a:t>quick count of the </a:t>
            </a:r>
            <a:r>
              <a:rPr lang="en-GB" dirty="0" smtClean="0"/>
              <a:t>number of </a:t>
            </a:r>
            <a:r>
              <a:rPr lang="en-GB" dirty="0"/>
              <a:t>predators approaching </a:t>
            </a:r>
            <a:r>
              <a:rPr lang="en-GB" dirty="0" smtClean="0"/>
              <a:t>was </a:t>
            </a:r>
            <a:r>
              <a:rPr lang="en-GB" dirty="0"/>
              <a:t>likely to </a:t>
            </a:r>
            <a:r>
              <a:rPr lang="en-GB" dirty="0" smtClean="0"/>
              <a:t>have been </a:t>
            </a:r>
            <a:r>
              <a:rPr lang="en-GB" dirty="0"/>
              <a:t>a useful heuristic for survival, which </a:t>
            </a:r>
            <a:r>
              <a:rPr lang="en-GB" dirty="0" smtClean="0"/>
              <a:t>may explain </a:t>
            </a:r>
            <a:r>
              <a:rPr lang="en-GB" dirty="0"/>
              <a:t>why we make fewer errors when dealing with relative frequencies than </a:t>
            </a:r>
            <a:r>
              <a:rPr lang="en-GB" dirty="0" smtClean="0"/>
              <a:t>when we </a:t>
            </a:r>
            <a:r>
              <a:rPr lang="en-GB" dirty="0"/>
              <a:t>are faced with (Bayesian) </a:t>
            </a:r>
            <a:r>
              <a:rPr lang="en-GB" dirty="0" smtClean="0"/>
              <a:t>probabilities.</a:t>
            </a:r>
          </a:p>
          <a:p>
            <a:pPr algn="just"/>
            <a:r>
              <a:rPr lang="en-GB" dirty="0" smtClean="0"/>
              <a:t>Fast </a:t>
            </a:r>
            <a:r>
              <a:rPr lang="en-GB" dirty="0"/>
              <a:t>and frugal frequency-based </a:t>
            </a:r>
            <a:r>
              <a:rPr lang="en-GB" dirty="0" smtClean="0"/>
              <a:t>probability, rather </a:t>
            </a:r>
            <a:r>
              <a:rPr lang="en-GB" dirty="0"/>
              <a:t>than Bayesian methods, has evolved (</a:t>
            </a:r>
            <a:r>
              <a:rPr lang="en-GB" dirty="0" err="1"/>
              <a:t>Gigerenzer</a:t>
            </a:r>
            <a:r>
              <a:rPr lang="en-GB" dirty="0"/>
              <a:t> and </a:t>
            </a:r>
            <a:r>
              <a:rPr lang="en-GB" dirty="0" err="1"/>
              <a:t>Hoffrage</a:t>
            </a:r>
            <a:r>
              <a:rPr lang="en-GB" dirty="0"/>
              <a:t> </a:t>
            </a:r>
            <a:r>
              <a:rPr lang="en-GB" dirty="0" smtClean="0"/>
              <a:t>1995; </a:t>
            </a:r>
            <a:r>
              <a:rPr lang="en-GB" dirty="0" err="1" smtClean="0"/>
              <a:t>Cosmides</a:t>
            </a:r>
            <a:r>
              <a:rPr lang="en-GB" dirty="0" smtClean="0"/>
              <a:t> </a:t>
            </a:r>
            <a:r>
              <a:rPr lang="en-GB" dirty="0"/>
              <a:t>and </a:t>
            </a:r>
            <a:r>
              <a:rPr lang="en-GB" dirty="0" err="1"/>
              <a:t>Tooby</a:t>
            </a:r>
            <a:r>
              <a:rPr lang="en-GB" dirty="0"/>
              <a:t> 1996</a:t>
            </a:r>
            <a:r>
              <a:rPr lang="en-GB" dirty="0" smtClean="0"/>
              <a:t>).  This </a:t>
            </a:r>
            <a:r>
              <a:rPr lang="en-GB" dirty="0"/>
              <a:t>leads to failing to take sufficient account of, or </a:t>
            </a:r>
            <a:r>
              <a:rPr lang="en-GB" dirty="0" smtClean="0"/>
              <a:t>even ignoring</a:t>
            </a:r>
            <a:r>
              <a:rPr lang="en-GB" dirty="0"/>
              <a:t>, prior probabilities, which is known as </a:t>
            </a:r>
            <a:r>
              <a:rPr lang="en-GB" i="1" dirty="0" smtClean="0"/>
              <a:t>base </a:t>
            </a:r>
            <a:r>
              <a:rPr lang="en-GB" i="1" dirty="0"/>
              <a:t>rate </a:t>
            </a:r>
            <a:r>
              <a:rPr lang="en-GB" i="1" dirty="0" smtClean="0"/>
              <a:t>neglect</a:t>
            </a:r>
            <a:r>
              <a:rPr lang="en-GB" dirty="0" smtClean="0"/>
              <a:t>.</a:t>
            </a:r>
            <a:endParaRPr lang="en-GB" dirty="0"/>
          </a:p>
        </p:txBody>
      </p:sp>
    </p:spTree>
    <p:extLst>
      <p:ext uri="{BB962C8B-B14F-4D97-AF65-F5344CB8AC3E}">
        <p14:creationId xmlns:p14="http://schemas.microsoft.com/office/powerpoint/2010/main" val="381115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a:t>Knightian</a:t>
            </a:r>
            <a:r>
              <a:rPr lang="en-GB" b="1" dirty="0"/>
              <a:t> </a:t>
            </a:r>
            <a:r>
              <a:rPr lang="en-GB" dirty="0" smtClean="0"/>
              <a:t>uncertainty</a:t>
            </a:r>
            <a:endParaRPr lang="en-GB" dirty="0"/>
          </a:p>
        </p:txBody>
      </p:sp>
      <p:sp>
        <p:nvSpPr>
          <p:cNvPr id="3" name="Content Placeholder 2"/>
          <p:cNvSpPr>
            <a:spLocks noGrp="1"/>
          </p:cNvSpPr>
          <p:nvPr>
            <p:ph idx="1"/>
          </p:nvPr>
        </p:nvSpPr>
        <p:spPr/>
        <p:txBody>
          <a:bodyPr>
            <a:normAutofit/>
          </a:bodyPr>
          <a:lstStyle/>
          <a:p>
            <a:pPr marL="114300" indent="0" algn="just">
              <a:buNone/>
            </a:pPr>
            <a:r>
              <a:rPr lang="en-GB" dirty="0"/>
              <a:t>The American economist Frank Knight was the first to </a:t>
            </a:r>
            <a:r>
              <a:rPr lang="en-GB" dirty="0" smtClean="0"/>
              <a:t>explicitly make </a:t>
            </a:r>
            <a:r>
              <a:rPr lang="en-GB" dirty="0"/>
              <a:t>a conceptual distinction between </a:t>
            </a:r>
            <a:r>
              <a:rPr lang="en-GB" dirty="0" smtClean="0"/>
              <a:t>risk </a:t>
            </a:r>
            <a:r>
              <a:rPr lang="en-GB" dirty="0"/>
              <a:t>and uncertainty (</a:t>
            </a:r>
            <a:r>
              <a:rPr lang="en-GB" dirty="0" smtClean="0"/>
              <a:t>Knight 1921</a:t>
            </a:r>
            <a:r>
              <a:rPr lang="en-GB" dirty="0"/>
              <a:t>):</a:t>
            </a:r>
          </a:p>
          <a:p>
            <a:pPr algn="just"/>
            <a:r>
              <a:rPr lang="en-GB" i="1" dirty="0" smtClean="0"/>
              <a:t>risk</a:t>
            </a:r>
            <a:r>
              <a:rPr lang="en-GB" dirty="0" smtClean="0"/>
              <a:t>—outcome governed by a known probability distribution</a:t>
            </a:r>
          </a:p>
          <a:p>
            <a:pPr algn="just"/>
            <a:r>
              <a:rPr lang="en-GB" i="1" dirty="0" smtClean="0"/>
              <a:t>uncertainty</a:t>
            </a:r>
            <a:r>
              <a:rPr lang="en-GB" dirty="0" smtClean="0"/>
              <a:t>—outcome governed by an unknown probability model</a:t>
            </a:r>
            <a:endParaRPr lang="en-GB" dirty="0"/>
          </a:p>
        </p:txBody>
      </p:sp>
    </p:spTree>
    <p:extLst>
      <p:ext uri="{BB962C8B-B14F-4D97-AF65-F5344CB8AC3E}">
        <p14:creationId xmlns:p14="http://schemas.microsoft.com/office/powerpoint/2010/main" val="608452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Unknown unknowns</a:t>
            </a:r>
            <a:endParaRPr lang="en-GB" dirty="0"/>
          </a:p>
        </p:txBody>
      </p:sp>
      <p:sp>
        <p:nvSpPr>
          <p:cNvPr id="5" name="TextBox 4"/>
          <p:cNvSpPr txBox="1"/>
          <p:nvPr/>
        </p:nvSpPr>
        <p:spPr>
          <a:xfrm>
            <a:off x="1117437" y="3212976"/>
            <a:ext cx="6984776" cy="1477328"/>
          </a:xfrm>
          <a:prstGeom prst="rect">
            <a:avLst/>
          </a:prstGeom>
          <a:noFill/>
        </p:spPr>
        <p:txBody>
          <a:bodyPr wrap="square" rtlCol="0">
            <a:spAutoFit/>
          </a:bodyPr>
          <a:lstStyle/>
          <a:p>
            <a:pPr algn="just"/>
            <a:r>
              <a:rPr lang="en-GB" dirty="0"/>
              <a:t>‘[T]here are known </a:t>
            </a:r>
            <a:r>
              <a:rPr lang="en-GB" dirty="0" err="1"/>
              <a:t>knowns</a:t>
            </a:r>
            <a:r>
              <a:rPr lang="en-GB" dirty="0"/>
              <a:t>; there are things we know that we know.  There are known unknowns; that is to say there are things that, we now know we don’t know.  But there are also unknown unknowns—there are things we do not know, we don't know</a:t>
            </a:r>
            <a:r>
              <a:rPr lang="en-GB" dirty="0" smtClean="0"/>
              <a:t>.’</a:t>
            </a:r>
            <a:endParaRPr lang="en-GB" dirty="0"/>
          </a:p>
        </p:txBody>
      </p:sp>
      <p:sp>
        <p:nvSpPr>
          <p:cNvPr id="6" name="TextBox 5"/>
          <p:cNvSpPr txBox="1"/>
          <p:nvPr/>
        </p:nvSpPr>
        <p:spPr>
          <a:xfrm>
            <a:off x="251520" y="1916832"/>
            <a:ext cx="8568952" cy="3693319"/>
          </a:xfrm>
          <a:prstGeom prst="rect">
            <a:avLst/>
          </a:prstGeom>
          <a:noFill/>
        </p:spPr>
        <p:txBody>
          <a:bodyPr wrap="square" rtlCol="0">
            <a:spAutoFit/>
          </a:bodyPr>
          <a:lstStyle/>
          <a:p>
            <a:pPr marL="114300" indent="0" algn="just">
              <a:buNone/>
            </a:pPr>
            <a:r>
              <a:rPr lang="en-GB" dirty="0" smtClean="0"/>
              <a:t>On </a:t>
            </a:r>
            <a:r>
              <a:rPr lang="en-GB" dirty="0"/>
              <a:t>12 February 2002 </a:t>
            </a:r>
            <a:r>
              <a:rPr lang="en-GB" dirty="0" smtClean="0"/>
              <a:t>United </a:t>
            </a:r>
            <a:r>
              <a:rPr lang="en-GB" dirty="0"/>
              <a:t>States Secretary of </a:t>
            </a:r>
            <a:r>
              <a:rPr lang="en-GB" dirty="0" err="1"/>
              <a:t>Defense</a:t>
            </a:r>
            <a:r>
              <a:rPr lang="en-GB" dirty="0"/>
              <a:t>, Donald Rumsfeld</a:t>
            </a:r>
            <a:r>
              <a:rPr lang="en-GB" dirty="0" smtClean="0"/>
              <a:t>, made the following statement during a </a:t>
            </a:r>
            <a:r>
              <a:rPr lang="en-GB" dirty="0"/>
              <a:t>press briefing where he addressed the absence of evidence linking the government of Iraq with the supply of weapons of mass destruction to terrorist groups</a:t>
            </a:r>
            <a:r>
              <a:rPr lang="en-GB" dirty="0" smtClean="0"/>
              <a:t>:</a:t>
            </a:r>
          </a:p>
          <a:p>
            <a:pPr marL="114300" indent="0" algn="just">
              <a:buNone/>
            </a:pPr>
            <a:endParaRPr lang="en-GB" dirty="0"/>
          </a:p>
          <a:p>
            <a:pPr marL="114300" indent="0" algn="just">
              <a:buNone/>
            </a:pPr>
            <a:endParaRPr lang="en-GB" dirty="0" smtClean="0"/>
          </a:p>
          <a:p>
            <a:pPr marL="114300" indent="0" algn="just">
              <a:buNone/>
            </a:pPr>
            <a:endParaRPr lang="en-GB" dirty="0"/>
          </a:p>
          <a:p>
            <a:pPr marL="114300" indent="0" algn="just">
              <a:buNone/>
            </a:pPr>
            <a:endParaRPr lang="en-GB" dirty="0" smtClean="0"/>
          </a:p>
          <a:p>
            <a:pPr marL="114300" indent="0" algn="just">
              <a:buNone/>
            </a:pPr>
            <a:endParaRPr lang="en-GB" dirty="0"/>
          </a:p>
          <a:p>
            <a:pPr marL="114300" indent="0" algn="just">
              <a:buNone/>
            </a:pPr>
            <a:endParaRPr lang="en-GB" dirty="0" smtClean="0"/>
          </a:p>
          <a:p>
            <a:pPr marL="114300" indent="0" algn="just">
              <a:buNone/>
            </a:pPr>
            <a:endParaRPr lang="en-GB" dirty="0"/>
          </a:p>
          <a:p>
            <a:pPr marL="114300" indent="0" algn="just">
              <a:buNone/>
            </a:pPr>
            <a:r>
              <a:rPr lang="en-GB" dirty="0"/>
              <a:t>Rumsfeld was ridiculed at the time for obfuscation, but it actually makes sense</a:t>
            </a:r>
            <a:r>
              <a:rPr lang="en-GB" dirty="0" smtClean="0"/>
              <a:t>.</a:t>
            </a:r>
          </a:p>
        </p:txBody>
      </p:sp>
    </p:spTree>
    <p:extLst>
      <p:ext uri="{BB962C8B-B14F-4D97-AF65-F5344CB8AC3E}">
        <p14:creationId xmlns:p14="http://schemas.microsoft.com/office/powerpoint/2010/main" val="1763980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Black Swan Events</a:t>
            </a:r>
            <a:endParaRPr lang="en-GB" dirty="0"/>
          </a:p>
        </p:txBody>
      </p:sp>
      <p:sp>
        <p:nvSpPr>
          <p:cNvPr id="3" name="Content Placeholder 2"/>
          <p:cNvSpPr>
            <a:spLocks noGrp="1"/>
          </p:cNvSpPr>
          <p:nvPr>
            <p:ph idx="1"/>
          </p:nvPr>
        </p:nvSpPr>
        <p:spPr/>
        <p:txBody>
          <a:bodyPr>
            <a:normAutofit fontScale="92500"/>
          </a:bodyPr>
          <a:lstStyle/>
          <a:p>
            <a:pPr marL="114300" indent="0" algn="just">
              <a:buNone/>
            </a:pPr>
            <a:r>
              <a:rPr lang="en-GB" dirty="0"/>
              <a:t>In </a:t>
            </a:r>
            <a:r>
              <a:rPr lang="en-GB" dirty="0" smtClean="0"/>
              <a:t>his book </a:t>
            </a:r>
            <a:r>
              <a:rPr lang="en-GB" i="1" dirty="0" smtClean="0"/>
              <a:t>The </a:t>
            </a:r>
            <a:r>
              <a:rPr lang="en-GB" i="1" dirty="0"/>
              <a:t>Black Swan: The Impact of the Highly Improbable </a:t>
            </a:r>
            <a:r>
              <a:rPr lang="en-GB" dirty="0"/>
              <a:t>(</a:t>
            </a:r>
            <a:r>
              <a:rPr lang="en-GB" dirty="0" err="1"/>
              <a:t>Taleb</a:t>
            </a:r>
            <a:r>
              <a:rPr lang="en-GB" dirty="0"/>
              <a:t> 2010), </a:t>
            </a:r>
            <a:r>
              <a:rPr lang="en-GB" dirty="0" err="1"/>
              <a:t>Nassim</a:t>
            </a:r>
            <a:r>
              <a:rPr lang="en-GB" dirty="0"/>
              <a:t> </a:t>
            </a:r>
            <a:r>
              <a:rPr lang="en-GB" dirty="0" err="1"/>
              <a:t>Taleb</a:t>
            </a:r>
            <a:r>
              <a:rPr lang="en-GB" dirty="0"/>
              <a:t> </a:t>
            </a:r>
            <a:r>
              <a:rPr lang="en-GB" dirty="0" smtClean="0"/>
              <a:t>defines a </a:t>
            </a:r>
            <a:r>
              <a:rPr lang="en-GB" b="1" i="1" dirty="0" smtClean="0"/>
              <a:t>Black Swan</a:t>
            </a:r>
            <a:r>
              <a:rPr lang="en-GB" dirty="0" smtClean="0"/>
              <a:t> event as having the following three attributes:</a:t>
            </a:r>
          </a:p>
          <a:p>
            <a:pPr algn="just"/>
            <a:r>
              <a:rPr lang="en-GB" b="1" dirty="0" smtClean="0"/>
              <a:t>Rarity</a:t>
            </a:r>
            <a:r>
              <a:rPr lang="en-GB" dirty="0" smtClean="0"/>
              <a:t>—It is an </a:t>
            </a:r>
            <a:r>
              <a:rPr lang="en-GB" i="1" dirty="0" smtClean="0"/>
              <a:t>outlier</a:t>
            </a:r>
            <a:r>
              <a:rPr lang="en-GB" dirty="0" smtClean="0"/>
              <a:t>, as it lies outside the realm of regular expectations, because nothing in the past can convincingly point to its possibility.</a:t>
            </a:r>
          </a:p>
          <a:p>
            <a:pPr algn="just"/>
            <a:r>
              <a:rPr lang="en-GB" b="1" dirty="0" smtClean="0"/>
              <a:t>Extreme impact</a:t>
            </a:r>
            <a:r>
              <a:rPr lang="en-GB" dirty="0" smtClean="0"/>
              <a:t>—It carries an extreme impact.</a:t>
            </a:r>
          </a:p>
          <a:p>
            <a:pPr algn="just"/>
            <a:r>
              <a:rPr lang="en-GB" b="1" dirty="0" smtClean="0"/>
              <a:t>Retrospective (though not prospective) predictability</a:t>
            </a:r>
            <a:r>
              <a:rPr lang="en-GB" dirty="0" smtClean="0"/>
              <a:t>—In spite of its outlier status, human nature makes us concoct explanations for its occurrence </a:t>
            </a:r>
            <a:r>
              <a:rPr lang="en-GB" i="1" dirty="0" smtClean="0"/>
              <a:t>after</a:t>
            </a:r>
            <a:r>
              <a:rPr lang="en-GB" dirty="0" smtClean="0"/>
              <a:t> the fact, making it explainable and predictable.</a:t>
            </a:r>
          </a:p>
        </p:txBody>
      </p:sp>
    </p:spTree>
    <p:extLst>
      <p:ext uri="{BB962C8B-B14F-4D97-AF65-F5344CB8AC3E}">
        <p14:creationId xmlns:p14="http://schemas.microsoft.com/office/powerpoint/2010/main" val="28129872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Nassim</a:t>
            </a:r>
            <a:r>
              <a:rPr lang="en-GB" dirty="0"/>
              <a:t> </a:t>
            </a:r>
            <a:r>
              <a:rPr lang="en-GB" dirty="0" err="1"/>
              <a:t>Taleb</a:t>
            </a:r>
            <a:endParaRPr lang="en-GB" dirty="0"/>
          </a:p>
        </p:txBody>
      </p:sp>
      <p:sp>
        <p:nvSpPr>
          <p:cNvPr id="3" name="Content Placeholder 2"/>
          <p:cNvSpPr>
            <a:spLocks noGrp="1"/>
          </p:cNvSpPr>
          <p:nvPr>
            <p:ph idx="1"/>
          </p:nvPr>
        </p:nvSpPr>
        <p:spPr/>
        <p:txBody>
          <a:bodyPr>
            <a:normAutofit/>
          </a:bodyPr>
          <a:lstStyle/>
          <a:p>
            <a:pPr marL="114300" indent="0" algn="just">
              <a:buNone/>
            </a:pPr>
            <a:r>
              <a:rPr lang="en-GB" dirty="0" err="1" smtClean="0"/>
              <a:t>Taleb</a:t>
            </a:r>
            <a:r>
              <a:rPr lang="en-GB" dirty="0" smtClean="0"/>
              <a:t> (2010) claims that:</a:t>
            </a:r>
          </a:p>
          <a:p>
            <a:pPr algn="just"/>
            <a:r>
              <a:rPr lang="en-GB" dirty="0" smtClean="0"/>
              <a:t>History is dominated by </a:t>
            </a:r>
            <a:r>
              <a:rPr lang="en-GB" dirty="0"/>
              <a:t>Black Swan </a:t>
            </a:r>
            <a:r>
              <a:rPr lang="en-GB" dirty="0" smtClean="0"/>
              <a:t>events—unexpected high-impact </a:t>
            </a:r>
            <a:r>
              <a:rPr lang="en-GB" dirty="0"/>
              <a:t>rare events that are beyond the realm of normal </a:t>
            </a:r>
            <a:r>
              <a:rPr lang="en-GB" dirty="0" smtClean="0"/>
              <a:t>expectations.</a:t>
            </a:r>
            <a:endParaRPr lang="en-GB" dirty="0"/>
          </a:p>
          <a:p>
            <a:pPr algn="just"/>
            <a:r>
              <a:rPr lang="en-GB" dirty="0"/>
              <a:t>The </a:t>
            </a:r>
            <a:r>
              <a:rPr lang="en-GB" dirty="0" smtClean="0"/>
              <a:t>probability of these high-impact </a:t>
            </a:r>
            <a:r>
              <a:rPr lang="en-GB" dirty="0"/>
              <a:t>rare events </a:t>
            </a:r>
            <a:r>
              <a:rPr lang="en-GB" dirty="0" smtClean="0"/>
              <a:t>is </a:t>
            </a:r>
            <a:r>
              <a:rPr lang="en-GB" dirty="0"/>
              <a:t>very </a:t>
            </a:r>
            <a:r>
              <a:rPr lang="en-GB" dirty="0" smtClean="0"/>
              <a:t>small and </a:t>
            </a:r>
            <a:r>
              <a:rPr lang="en-GB" dirty="0"/>
              <a:t>cannot be calculated.</a:t>
            </a:r>
          </a:p>
          <a:p>
            <a:pPr algn="just"/>
            <a:r>
              <a:rPr lang="en-GB" dirty="0" smtClean="0"/>
              <a:t>Due to psychological </a:t>
            </a:r>
            <a:r>
              <a:rPr lang="en-GB" dirty="0"/>
              <a:t>biases </a:t>
            </a:r>
            <a:r>
              <a:rPr lang="en-GB" dirty="0" smtClean="0"/>
              <a:t>people are blind </a:t>
            </a:r>
            <a:r>
              <a:rPr lang="en-GB" dirty="0"/>
              <a:t>to uncertainty and unaware of the </a:t>
            </a:r>
            <a:r>
              <a:rPr lang="en-GB" dirty="0" smtClean="0"/>
              <a:t>hugely significant </a:t>
            </a:r>
            <a:r>
              <a:rPr lang="en-GB" dirty="0"/>
              <a:t>role of </a:t>
            </a:r>
            <a:r>
              <a:rPr lang="en-GB" dirty="0" smtClean="0"/>
              <a:t>these </a:t>
            </a:r>
            <a:r>
              <a:rPr lang="en-GB" dirty="0"/>
              <a:t>rare </a:t>
            </a:r>
            <a:r>
              <a:rPr lang="en-GB" dirty="0" smtClean="0"/>
              <a:t>events </a:t>
            </a:r>
            <a:r>
              <a:rPr lang="en-GB" dirty="0"/>
              <a:t>in historical </a:t>
            </a:r>
            <a:r>
              <a:rPr lang="en-GB" dirty="0" smtClean="0"/>
              <a:t>affairs.</a:t>
            </a:r>
            <a:endParaRPr lang="en-GB" dirty="0"/>
          </a:p>
        </p:txBody>
      </p:sp>
    </p:spTree>
    <p:extLst>
      <p:ext uri="{BB962C8B-B14F-4D97-AF65-F5344CB8AC3E}">
        <p14:creationId xmlns:p14="http://schemas.microsoft.com/office/powerpoint/2010/main" val="324220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Elie</a:t>
            </a:r>
            <a:r>
              <a:rPr lang="en-GB" dirty="0"/>
              <a:t> </a:t>
            </a:r>
            <a:r>
              <a:rPr lang="en-GB" dirty="0" err="1"/>
              <a:t>Ayache</a:t>
            </a:r>
            <a:endParaRPr lang="en-GB" dirty="0"/>
          </a:p>
        </p:txBody>
      </p:sp>
      <p:sp>
        <p:nvSpPr>
          <p:cNvPr id="3" name="Content Placeholder 2"/>
          <p:cNvSpPr>
            <a:spLocks noGrp="1"/>
          </p:cNvSpPr>
          <p:nvPr>
            <p:ph idx="1"/>
          </p:nvPr>
        </p:nvSpPr>
        <p:spPr/>
        <p:txBody>
          <a:bodyPr>
            <a:normAutofit/>
          </a:bodyPr>
          <a:lstStyle/>
          <a:p>
            <a:pPr algn="just"/>
            <a:r>
              <a:rPr lang="en-GB" dirty="0"/>
              <a:t>Traditionally, taking a Bayesian perspective, </a:t>
            </a:r>
            <a:r>
              <a:rPr lang="en-GB" dirty="0" smtClean="0"/>
              <a:t>we map </a:t>
            </a:r>
            <a:r>
              <a:rPr lang="en-GB" dirty="0"/>
              <a:t>probabilities onto states of the world.</a:t>
            </a:r>
          </a:p>
          <a:p>
            <a:pPr algn="just"/>
            <a:endParaRPr lang="en-GB" dirty="0"/>
          </a:p>
          <a:p>
            <a:pPr algn="just"/>
            <a:r>
              <a:rPr lang="en-GB" dirty="0"/>
              <a:t>In </a:t>
            </a:r>
            <a:r>
              <a:rPr lang="en-GB" dirty="0" smtClean="0"/>
              <a:t>his book </a:t>
            </a:r>
            <a:r>
              <a:rPr lang="en-GB" i="1" dirty="0" smtClean="0"/>
              <a:t>The </a:t>
            </a:r>
            <a:r>
              <a:rPr lang="en-GB" i="1" dirty="0"/>
              <a:t>Blank Swan: The End of Probability</a:t>
            </a:r>
            <a:r>
              <a:rPr lang="en-GB" dirty="0"/>
              <a:t> (</a:t>
            </a:r>
            <a:r>
              <a:rPr lang="en-GB" dirty="0" err="1"/>
              <a:t>Ayache</a:t>
            </a:r>
            <a:r>
              <a:rPr lang="en-GB" dirty="0"/>
              <a:t> 2010), </a:t>
            </a:r>
            <a:r>
              <a:rPr lang="en-GB" dirty="0" err="1"/>
              <a:t>Elie</a:t>
            </a:r>
            <a:r>
              <a:rPr lang="en-GB" dirty="0"/>
              <a:t> </a:t>
            </a:r>
            <a:r>
              <a:rPr lang="en-GB" dirty="0" err="1"/>
              <a:t>Ayache</a:t>
            </a:r>
            <a:r>
              <a:rPr lang="en-GB" dirty="0"/>
              <a:t> replaces probability with a market-generated </a:t>
            </a:r>
            <a:r>
              <a:rPr lang="en-GB" dirty="0" smtClean="0"/>
              <a:t>price:</a:t>
            </a:r>
            <a:endParaRPr lang="en-GB" dirty="0"/>
          </a:p>
          <a:p>
            <a:pPr algn="just"/>
            <a:endParaRPr lang="en-GB" dirty="0"/>
          </a:p>
          <a:p>
            <a:pPr marL="114300" indent="0" algn="ctr">
              <a:buNone/>
            </a:pPr>
            <a:r>
              <a:rPr lang="en-GB" dirty="0"/>
              <a:t>contingent claims </a:t>
            </a:r>
            <a:r>
              <a:rPr lang="en-GB" dirty="0" smtClean="0"/>
              <a:t>→ market → prices</a:t>
            </a:r>
            <a:endParaRPr lang="en-GB" dirty="0"/>
          </a:p>
        </p:txBody>
      </p:sp>
    </p:spTree>
    <p:extLst>
      <p:ext uri="{BB962C8B-B14F-4D97-AF65-F5344CB8AC3E}">
        <p14:creationId xmlns:p14="http://schemas.microsoft.com/office/powerpoint/2010/main" val="3710681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10159</TotalTime>
  <Words>2649</Words>
  <Application>Microsoft Office PowerPoint</Application>
  <PresentationFormat>On-screen Show (4:3)</PresentationFormat>
  <Paragraphs>160</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The Philosophy of Risk Martin Sewell</vt:lpstr>
      <vt:lpstr>Risk</vt:lpstr>
      <vt:lpstr>BayesianISM</vt:lpstr>
      <vt:lpstr>We are poor Bayesians</vt:lpstr>
      <vt:lpstr>Knightian uncertainty</vt:lpstr>
      <vt:lpstr>Unknown unknowns</vt:lpstr>
      <vt:lpstr>Black Swan Events</vt:lpstr>
      <vt:lpstr>Nassim Taleb</vt:lpstr>
      <vt:lpstr>Elie Ayache</vt:lpstr>
      <vt:lpstr>Elie Ayache: An Assessment</vt:lpstr>
      <vt:lpstr>Risk aversion</vt:lpstr>
      <vt:lpstr>Prospect theory</vt:lpstr>
      <vt:lpstr>Enlightenment thinking</vt:lpstr>
      <vt:lpstr>The Paradox of Increasing risk</vt:lpstr>
      <vt:lpstr>The Future: Social Discount Rate</vt:lpstr>
      <vt:lpstr>The social discount rate: A Prescription</vt:lpstr>
      <vt:lpstr>the Media AND BIASES</vt:lpstr>
      <vt:lpstr>availability</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Martin</cp:lastModifiedBy>
  <cp:revision>86</cp:revision>
  <cp:lastPrinted>2012-09-08T12:48:13Z</cp:lastPrinted>
  <dcterms:created xsi:type="dcterms:W3CDTF">2012-09-01T18:24:45Z</dcterms:created>
  <dcterms:modified xsi:type="dcterms:W3CDTF">2012-09-08T23:05:53Z</dcterms:modified>
</cp:coreProperties>
</file>