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72" r:id="rId1"/>
  </p:sldMasterIdLst>
  <p:notesMasterIdLst>
    <p:notesMasterId r:id="rId42"/>
  </p:notesMasterIdLst>
  <p:handoutMasterIdLst>
    <p:handoutMasterId r:id="rId43"/>
  </p:handoutMasterIdLst>
  <p:sldIdLst>
    <p:sldId id="256" r:id="rId2"/>
    <p:sldId id="262" r:id="rId3"/>
    <p:sldId id="261" r:id="rId4"/>
    <p:sldId id="289" r:id="rId5"/>
    <p:sldId id="275" r:id="rId6"/>
    <p:sldId id="290" r:id="rId7"/>
    <p:sldId id="276" r:id="rId8"/>
    <p:sldId id="285" r:id="rId9"/>
    <p:sldId id="294" r:id="rId10"/>
    <p:sldId id="269" r:id="rId11"/>
    <p:sldId id="279" r:id="rId12"/>
    <p:sldId id="270" r:id="rId13"/>
    <p:sldId id="271" r:id="rId14"/>
    <p:sldId id="291" r:id="rId15"/>
    <p:sldId id="296" r:id="rId16"/>
    <p:sldId id="274" r:id="rId17"/>
    <p:sldId id="273" r:id="rId18"/>
    <p:sldId id="272" r:id="rId19"/>
    <p:sldId id="267" r:id="rId20"/>
    <p:sldId id="258" r:id="rId21"/>
    <p:sldId id="287" r:id="rId22"/>
    <p:sldId id="299" r:id="rId23"/>
    <p:sldId id="263" r:id="rId24"/>
    <p:sldId id="264" r:id="rId25"/>
    <p:sldId id="292" r:id="rId26"/>
    <p:sldId id="281" r:id="rId27"/>
    <p:sldId id="277" r:id="rId28"/>
    <p:sldId id="295" r:id="rId29"/>
    <p:sldId id="286" r:id="rId30"/>
    <p:sldId id="283" r:id="rId31"/>
    <p:sldId id="280" r:id="rId32"/>
    <p:sldId id="300" r:id="rId33"/>
    <p:sldId id="284" r:id="rId34"/>
    <p:sldId id="278" r:id="rId35"/>
    <p:sldId id="268" r:id="rId36"/>
    <p:sldId id="288" r:id="rId37"/>
    <p:sldId id="266" r:id="rId38"/>
    <p:sldId id="282" r:id="rId39"/>
    <p:sldId id="298" r:id="rId40"/>
    <p:sldId id="301" r:id="rId4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2B21E31-7A52-44F8-A5DC-0A17A2DE5D77}" type="datetimeFigureOut">
              <a:rPr lang="en-GB" smtClean="0"/>
              <a:t>08/09/2012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460413D-34D3-4A80-84F2-25782E2CE38F}" type="slidenum">
              <a:rPr lang="en-GB" smtClean="0"/>
              <a:t>‹#›</a:t>
            </a:fld>
            <a:endParaRPr lang="en-GB"/>
          </a:p>
        </p:txBody>
      </p:sp>
    </p:spTree>
    <p:extLst>
      <p:ext uri="{BB962C8B-B14F-4D97-AF65-F5344CB8AC3E}">
        <p14:creationId xmlns:p14="http://schemas.microsoft.com/office/powerpoint/2010/main" val="3012394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0CC8675-CDE9-485B-8B76-275EAEB76996}" type="datetimeFigureOut">
              <a:rPr lang="en-GB" smtClean="0"/>
              <a:t>08/09/2012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D2967D5-583D-4259-BE29-941E35C9F25D}" type="slidenum">
              <a:rPr lang="en-GB" smtClean="0"/>
              <a:t>‹#›</a:t>
            </a:fld>
            <a:endParaRPr lang="en-GB"/>
          </a:p>
        </p:txBody>
      </p:sp>
    </p:spTree>
    <p:extLst>
      <p:ext uri="{BB962C8B-B14F-4D97-AF65-F5344CB8AC3E}">
        <p14:creationId xmlns:p14="http://schemas.microsoft.com/office/powerpoint/2010/main" val="68185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38AC465-6ABE-469A-B7A0-D9A3169714DE}" type="datetimeFigureOut">
              <a:rPr lang="en-GB" smtClean="0"/>
              <a:t>08/09/2012</a:t>
            </a:fld>
            <a:endParaRPr lang="en-GB"/>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06B1FE2-96ED-46AD-B5EA-69E3098E4A10}" type="slidenum">
              <a:rPr lang="en-GB" smtClean="0"/>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AC465-6ABE-469A-B7A0-D9A3169714DE}" type="datetimeFigureOut">
              <a:rPr lang="en-GB" smtClean="0"/>
              <a:t>08/09/2012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6B1FE2-96ED-46AD-B5EA-69E3098E4A1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8AC465-6ABE-469A-B7A0-D9A3169714DE}" type="datetimeFigureOut">
              <a:rPr lang="en-GB" smtClean="0"/>
              <a:t>08/09/2012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06B1FE2-96ED-46AD-B5EA-69E3098E4A1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8AC465-6ABE-469A-B7A0-D9A3169714DE}" type="datetimeFigureOut">
              <a:rPr lang="en-GB" smtClean="0"/>
              <a:t>08/09/2012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6B1FE2-96ED-46AD-B5EA-69E3098E4A10}"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38AC465-6ABE-469A-B7A0-D9A3169714DE}" type="datetimeFigureOut">
              <a:rPr lang="en-GB" smtClean="0"/>
              <a:t>08/09/2012</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06B1FE2-96ED-46AD-B5EA-69E3098E4A10}" type="slidenum">
              <a:rPr lang="en-GB" smtClean="0"/>
              <a:t>‹#›</a:t>
            </a:fld>
            <a:endParaRPr lang="en-GB"/>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8AC465-6ABE-469A-B7A0-D9A3169714DE}" type="datetimeFigureOut">
              <a:rPr lang="en-GB" smtClean="0"/>
              <a:t>08/09/2012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6B1FE2-96ED-46AD-B5EA-69E3098E4A10}"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8AC465-6ABE-469A-B7A0-D9A3169714DE}" type="datetimeFigureOut">
              <a:rPr lang="en-GB" smtClean="0"/>
              <a:t>08/09/2012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6B1FE2-96ED-46AD-B5EA-69E3098E4A10}"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8AC465-6ABE-469A-B7A0-D9A3169714DE}" type="datetimeFigureOut">
              <a:rPr lang="en-GB" smtClean="0"/>
              <a:t>08/09/2012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6B1FE2-96ED-46AD-B5EA-69E3098E4A10}" type="slidenum">
              <a:rPr lang="en-GB" smtClean="0"/>
              <a:t>‹#›</a:t>
            </a:fld>
            <a:endParaRPr lang="en-GB"/>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38AC465-6ABE-469A-B7A0-D9A3169714DE}" type="datetimeFigureOut">
              <a:rPr lang="en-GB" smtClean="0"/>
              <a:t>08/09/2012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6B1FE2-96ED-46AD-B5EA-69E3098E4A1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AC465-6ABE-469A-B7A0-D9A3169714DE}" type="datetimeFigureOut">
              <a:rPr lang="en-GB" smtClean="0"/>
              <a:t>08/09/2012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06B1FE2-96ED-46AD-B5EA-69E3098E4A10}" type="slidenum">
              <a:rPr lang="en-GB" smtClean="0"/>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AC465-6ABE-469A-B7A0-D9A3169714DE}" type="datetimeFigureOut">
              <a:rPr lang="en-GB" smtClean="0"/>
              <a:t>08/09/2012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6B1FE2-96ED-46AD-B5EA-69E3098E4A10}"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38AC465-6ABE-469A-B7A0-D9A3169714DE}" type="datetimeFigureOut">
              <a:rPr lang="en-GB" smtClean="0"/>
              <a:t>08/09/2012</a:t>
            </a:fld>
            <a:endParaRPr lang="en-GB"/>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06B1FE2-96ED-46AD-B5EA-69E3098E4A1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5473" r:id="rId1"/>
    <p:sldLayoutId id="2147485474" r:id="rId2"/>
    <p:sldLayoutId id="2147485475" r:id="rId3"/>
    <p:sldLayoutId id="2147485476" r:id="rId4"/>
    <p:sldLayoutId id="2147485477" r:id="rId5"/>
    <p:sldLayoutId id="2147485478" r:id="rId6"/>
    <p:sldLayoutId id="2147485479" r:id="rId7"/>
    <p:sldLayoutId id="2147485480" r:id="rId8"/>
    <p:sldLayoutId id="2147485481" r:id="rId9"/>
    <p:sldLayoutId id="2147485482" r:id="rId10"/>
    <p:sldLayoutId id="21474854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GB" sz="2000" dirty="0" smtClean="0"/>
              <a:t>Martin Sewell</a:t>
            </a:r>
          </a:p>
          <a:p>
            <a:pPr algn="ctr"/>
            <a:r>
              <a:rPr lang="en-GB" sz="1400" dirty="0" smtClean="0"/>
              <a:t>mvs25@cam.ac.uk</a:t>
            </a:r>
            <a:endParaRPr lang="en-GB" sz="1400" dirty="0"/>
          </a:p>
        </p:txBody>
      </p:sp>
      <p:sp>
        <p:nvSpPr>
          <p:cNvPr id="2" name="Title 1"/>
          <p:cNvSpPr>
            <a:spLocks noGrp="1"/>
          </p:cNvSpPr>
          <p:nvPr>
            <p:ph type="title"/>
          </p:nvPr>
        </p:nvSpPr>
        <p:spPr>
          <a:xfrm>
            <a:off x="179512" y="2052960"/>
            <a:ext cx="6624736" cy="1828800"/>
          </a:xfrm>
        </p:spPr>
        <p:txBody>
          <a:bodyPr>
            <a:normAutofit fontScale="90000"/>
          </a:bodyPr>
          <a:lstStyle/>
          <a:p>
            <a:pPr algn="ctr"/>
            <a:r>
              <a:rPr lang="en-GB" dirty="0"/>
              <a:t>Ideology-free </a:t>
            </a:r>
            <a:r>
              <a:rPr lang="en-GB" dirty="0" smtClean="0"/>
              <a:t>politics:</a:t>
            </a:r>
            <a:br>
              <a:rPr lang="en-GB" dirty="0" smtClean="0"/>
            </a:br>
            <a:r>
              <a:rPr lang="en-GB" dirty="0" smtClean="0"/>
              <a:t>A bottom-up approach</a:t>
            </a:r>
            <a:br>
              <a:rPr lang="en-GB" dirty="0" smtClean="0"/>
            </a:br>
            <a:r>
              <a:rPr lang="en-GB" dirty="0"/>
              <a:t/>
            </a:r>
            <a:br>
              <a:rPr lang="en-GB" dirty="0"/>
            </a:br>
            <a:r>
              <a:rPr lang="en-GB" sz="2000" dirty="0"/>
              <a:t>CRASSH Postdoctoral Research Seminar </a:t>
            </a:r>
            <a:r>
              <a:rPr lang="en-GB" sz="2000" dirty="0" smtClean="0"/>
              <a:t>Series</a:t>
            </a:r>
            <a:r>
              <a:rPr lang="en-GB" sz="1800" dirty="0" smtClean="0"/>
              <a:t/>
            </a:r>
            <a:br>
              <a:rPr lang="en-GB" sz="1800" dirty="0" smtClean="0"/>
            </a:br>
            <a:r>
              <a:rPr lang="en-GB" dirty="0"/>
              <a:t/>
            </a:r>
            <a:br>
              <a:rPr lang="en-GB" dirty="0"/>
            </a:br>
            <a:r>
              <a:rPr lang="en-GB" sz="1800" dirty="0" smtClean="0"/>
              <a:t>Cambridge</a:t>
            </a:r>
            <a:br>
              <a:rPr lang="en-GB" sz="1800" dirty="0" smtClean="0"/>
            </a:br>
            <a:r>
              <a:rPr lang="en-GB" sz="1800" dirty="0"/>
              <a:t/>
            </a:r>
            <a:br>
              <a:rPr lang="en-GB" sz="1800" dirty="0"/>
            </a:br>
            <a:r>
              <a:rPr lang="en-GB" sz="1800" dirty="0"/>
              <a:t>21 June 2012</a:t>
            </a:r>
          </a:p>
        </p:txBody>
      </p:sp>
    </p:spTree>
    <p:extLst>
      <p:ext uri="{BB962C8B-B14F-4D97-AF65-F5344CB8AC3E}">
        <p14:creationId xmlns:p14="http://schemas.microsoft.com/office/powerpoint/2010/main" val="3371767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dirty="0"/>
              <a:t>Natural selection is a slow process, and evolutionary psychology informs us that our minds today are adapted to seeking our ultimate goal of reproduction in the environment of evolutionary </a:t>
            </a:r>
            <a:r>
              <a:rPr lang="en-GB" dirty="0" err="1"/>
              <a:t>adaptedness</a:t>
            </a:r>
            <a:r>
              <a:rPr lang="en-GB" dirty="0"/>
              <a:t> (EEA), which roughly coincided with the </a:t>
            </a:r>
            <a:r>
              <a:rPr lang="en-GB" dirty="0" smtClean="0"/>
              <a:t>Pleistocene </a:t>
            </a:r>
            <a:r>
              <a:rPr lang="en-GB" dirty="0"/>
              <a:t>where we lived in hunter-gatherer tribes on the African savannah.</a:t>
            </a:r>
          </a:p>
          <a:p>
            <a:pPr algn="just"/>
            <a:endParaRPr lang="en-GB" dirty="0" smtClean="0"/>
          </a:p>
          <a:p>
            <a:pPr algn="just"/>
            <a:r>
              <a:rPr lang="en-GB" dirty="0" smtClean="0"/>
              <a:t>Evolutionary psychology is an excellent hypothesis, as there is no viable competition.</a:t>
            </a:r>
          </a:p>
          <a:p>
            <a:pPr algn="just"/>
            <a:endParaRPr lang="en-GB" dirty="0"/>
          </a:p>
          <a:p>
            <a:pPr algn="just"/>
            <a:r>
              <a:rPr lang="en-GB" dirty="0" smtClean="0"/>
              <a:t>But we’re unsure of the details.</a:t>
            </a:r>
          </a:p>
        </p:txBody>
      </p:sp>
      <p:sp>
        <p:nvSpPr>
          <p:cNvPr id="3" name="Title 2"/>
          <p:cNvSpPr>
            <a:spLocks noGrp="1"/>
          </p:cNvSpPr>
          <p:nvPr>
            <p:ph type="title"/>
          </p:nvPr>
        </p:nvSpPr>
        <p:spPr/>
        <p:txBody>
          <a:bodyPr/>
          <a:lstStyle/>
          <a:p>
            <a:r>
              <a:rPr lang="en-GB" dirty="0"/>
              <a:t>Evolutionary Psychology</a:t>
            </a:r>
          </a:p>
        </p:txBody>
      </p:sp>
    </p:spTree>
    <p:extLst>
      <p:ext uri="{BB962C8B-B14F-4D97-AF65-F5344CB8AC3E}">
        <p14:creationId xmlns:p14="http://schemas.microsoft.com/office/powerpoint/2010/main" val="259837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just">
              <a:buNone/>
            </a:pPr>
            <a:r>
              <a:rPr lang="en-GB" dirty="0"/>
              <a:t>Charlton (1997) explains the evolution of dominance and </a:t>
            </a:r>
            <a:r>
              <a:rPr lang="en-GB" dirty="0" smtClean="0"/>
              <a:t>counter-dominance, and how the </a:t>
            </a:r>
            <a:r>
              <a:rPr lang="en-GB" dirty="0"/>
              <a:t>left–right political </a:t>
            </a:r>
            <a:r>
              <a:rPr lang="en-GB" dirty="0" smtClean="0"/>
              <a:t>spectrum evolved.</a:t>
            </a:r>
          </a:p>
          <a:p>
            <a:pPr algn="just"/>
            <a:endParaRPr lang="en-GB" dirty="0"/>
          </a:p>
          <a:p>
            <a:pPr algn="just"/>
            <a:r>
              <a:rPr lang="en-GB" dirty="0" smtClean="0"/>
              <a:t>Dominance = right-wing</a:t>
            </a:r>
          </a:p>
          <a:p>
            <a:pPr algn="just"/>
            <a:endParaRPr lang="en-GB" dirty="0"/>
          </a:p>
          <a:p>
            <a:pPr algn="just"/>
            <a:r>
              <a:rPr lang="en-GB" dirty="0" smtClean="0"/>
              <a:t>Counter-dominance = left wing</a:t>
            </a:r>
          </a:p>
        </p:txBody>
      </p:sp>
      <p:sp>
        <p:nvSpPr>
          <p:cNvPr id="3" name="Title 2"/>
          <p:cNvSpPr>
            <a:spLocks noGrp="1"/>
          </p:cNvSpPr>
          <p:nvPr>
            <p:ph type="title"/>
          </p:nvPr>
        </p:nvSpPr>
        <p:spPr/>
        <p:txBody>
          <a:bodyPr/>
          <a:lstStyle/>
          <a:p>
            <a:r>
              <a:rPr lang="en-GB" dirty="0"/>
              <a:t>The </a:t>
            </a:r>
            <a:r>
              <a:rPr lang="en-GB" dirty="0" smtClean="0"/>
              <a:t>Left–Right Political Spectrum</a:t>
            </a:r>
            <a:endParaRPr lang="en-GB" dirty="0"/>
          </a:p>
        </p:txBody>
      </p:sp>
    </p:spTree>
    <p:extLst>
      <p:ext uri="{BB962C8B-B14F-4D97-AF65-F5344CB8AC3E}">
        <p14:creationId xmlns:p14="http://schemas.microsoft.com/office/powerpoint/2010/main" val="2237767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smtClean="0"/>
              <a:t>15 million to 2 million years ago</a:t>
            </a:r>
          </a:p>
          <a:p>
            <a:pPr algn="just"/>
            <a:r>
              <a:rPr lang="en-GB" dirty="0" smtClean="0"/>
              <a:t>In </a:t>
            </a:r>
            <a:r>
              <a:rPr lang="en-GB" dirty="0"/>
              <a:t>our living primate relatives such as chimpanzees and gorillas, status differentials lead to corresponding resource differentials with </a:t>
            </a:r>
            <a:r>
              <a:rPr lang="en-GB" dirty="0" smtClean="0"/>
              <a:t>‘dominance hierarchy’ </a:t>
            </a:r>
            <a:r>
              <a:rPr lang="en-GB" dirty="0"/>
              <a:t>of high status males securing a disproportionate share of food, as well as mating opportunities.  It is likely that the same applied to our pre-human ancestors</a:t>
            </a:r>
            <a:r>
              <a:rPr lang="en-GB" dirty="0" smtClean="0"/>
              <a:t>.</a:t>
            </a:r>
          </a:p>
          <a:p>
            <a:pPr algn="just"/>
            <a:r>
              <a:rPr lang="en-GB" dirty="0" smtClean="0"/>
              <a:t>Humans evolved from ape ancestors whose social structure was almost certainly a dominance hierarchy of economic stratification, so dominance </a:t>
            </a:r>
            <a:r>
              <a:rPr lang="en-GB" dirty="0"/>
              <a:t>social instincts derived from pre-hominid ancestors.</a:t>
            </a:r>
          </a:p>
          <a:p>
            <a:pPr algn="just"/>
            <a:endParaRPr lang="en-GB" dirty="0" smtClean="0"/>
          </a:p>
        </p:txBody>
      </p:sp>
      <p:sp>
        <p:nvSpPr>
          <p:cNvPr id="3" name="Title 2"/>
          <p:cNvSpPr>
            <a:spLocks noGrp="1"/>
          </p:cNvSpPr>
          <p:nvPr>
            <p:ph type="title"/>
          </p:nvPr>
        </p:nvSpPr>
        <p:spPr/>
        <p:txBody>
          <a:bodyPr/>
          <a:lstStyle/>
          <a:p>
            <a:r>
              <a:rPr lang="en-GB" dirty="0" smtClean="0"/>
              <a:t>Dominance</a:t>
            </a:r>
            <a:endParaRPr lang="en-GB" dirty="0"/>
          </a:p>
        </p:txBody>
      </p:sp>
    </p:spTree>
    <p:extLst>
      <p:ext uri="{BB962C8B-B14F-4D97-AF65-F5344CB8AC3E}">
        <p14:creationId xmlns:p14="http://schemas.microsoft.com/office/powerpoint/2010/main" val="1871064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dirty="0" smtClean="0"/>
              <a:t>2 million to 12 000 years ago</a:t>
            </a:r>
          </a:p>
          <a:p>
            <a:pPr algn="just"/>
            <a:r>
              <a:rPr lang="en-GB" dirty="0" smtClean="0"/>
              <a:t>Immediate-return economy</a:t>
            </a:r>
          </a:p>
          <a:p>
            <a:pPr algn="just"/>
            <a:r>
              <a:rPr lang="en-GB" dirty="0" smtClean="0"/>
              <a:t>Humans underwent a transition from dominance hierarchies to the egalitarian arrangement of nomadic foraging.</a:t>
            </a:r>
          </a:p>
          <a:p>
            <a:pPr algn="just"/>
            <a:r>
              <a:rPr lang="en-GB" dirty="0" smtClean="0"/>
              <a:t>Humans evolved </a:t>
            </a:r>
            <a:r>
              <a:rPr lang="en-GB" i="1" dirty="0" smtClean="0"/>
              <a:t>counter-dominance</a:t>
            </a:r>
            <a:r>
              <a:rPr lang="en-GB" dirty="0" smtClean="0"/>
              <a:t> or </a:t>
            </a:r>
            <a:r>
              <a:rPr lang="en-GB" i="1" dirty="0" smtClean="0"/>
              <a:t>egalitarian</a:t>
            </a:r>
            <a:r>
              <a:rPr lang="en-GB" dirty="0" smtClean="0"/>
              <a:t> instincts.</a:t>
            </a:r>
            <a:endParaRPr lang="en-GB" dirty="0"/>
          </a:p>
          <a:p>
            <a:pPr algn="just"/>
            <a:r>
              <a:rPr lang="en-GB" dirty="0"/>
              <a:t>In hunter-gatherer societies we lived in small groups of around 150 people, most of whom would be closely related, so it made sense that resources were shared equitably, and hoarding was resented (Ridley 1997</a:t>
            </a:r>
            <a:r>
              <a:rPr lang="en-GB" dirty="0" smtClean="0"/>
              <a:t>).</a:t>
            </a:r>
          </a:p>
          <a:p>
            <a:pPr algn="just"/>
            <a:r>
              <a:rPr lang="en-GB" dirty="0" smtClean="0"/>
              <a:t>Food was shared equitably, but men still formed a dominance hierarchy in terms of mate value.</a:t>
            </a:r>
          </a:p>
          <a:p>
            <a:pPr algn="just"/>
            <a:r>
              <a:rPr lang="en-GB" dirty="0" smtClean="0"/>
              <a:t>We have a tendency to reward </a:t>
            </a:r>
            <a:r>
              <a:rPr lang="en-GB" dirty="0"/>
              <a:t>labour and punish capital</a:t>
            </a:r>
            <a:r>
              <a:rPr lang="en-GB" dirty="0" smtClean="0"/>
              <a:t>.</a:t>
            </a:r>
          </a:p>
        </p:txBody>
      </p:sp>
      <p:sp>
        <p:nvSpPr>
          <p:cNvPr id="3" name="Title 2"/>
          <p:cNvSpPr>
            <a:spLocks noGrp="1"/>
          </p:cNvSpPr>
          <p:nvPr>
            <p:ph type="title"/>
          </p:nvPr>
        </p:nvSpPr>
        <p:spPr/>
        <p:txBody>
          <a:bodyPr/>
          <a:lstStyle/>
          <a:p>
            <a:r>
              <a:rPr lang="en-GB" dirty="0" smtClean="0"/>
              <a:t>Counter-dominance</a:t>
            </a:r>
            <a:endParaRPr lang="en-GB" dirty="0"/>
          </a:p>
        </p:txBody>
      </p:sp>
    </p:spTree>
    <p:extLst>
      <p:ext uri="{BB962C8B-B14F-4D97-AF65-F5344CB8AC3E}">
        <p14:creationId xmlns:p14="http://schemas.microsoft.com/office/powerpoint/2010/main" val="1581704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just">
              <a:buNone/>
            </a:pPr>
            <a:r>
              <a:rPr lang="en-GB" dirty="0"/>
              <a:t>For a trait to evolve by natural selection, three conditions must be present:</a:t>
            </a:r>
          </a:p>
          <a:p>
            <a:pPr marL="502920" indent="-457200" algn="just">
              <a:buFont typeface="+mj-lt"/>
              <a:buAutoNum type="arabicPeriod"/>
            </a:pPr>
            <a:r>
              <a:rPr lang="en-GB" dirty="0" smtClean="0"/>
              <a:t>the </a:t>
            </a:r>
            <a:r>
              <a:rPr lang="en-GB" dirty="0"/>
              <a:t>trait must be heritable;</a:t>
            </a:r>
          </a:p>
          <a:p>
            <a:pPr marL="502920" indent="-457200" algn="just">
              <a:buFont typeface="+mj-lt"/>
              <a:buAutoNum type="arabicPeriod"/>
            </a:pPr>
            <a:r>
              <a:rPr lang="en-GB" dirty="0" smtClean="0"/>
              <a:t>the </a:t>
            </a:r>
            <a:r>
              <a:rPr lang="en-GB" dirty="0"/>
              <a:t>population must exhibit variation in expression of the trait;</a:t>
            </a:r>
          </a:p>
          <a:p>
            <a:pPr marL="502920" indent="-457200" algn="just">
              <a:buFont typeface="+mj-lt"/>
              <a:buAutoNum type="arabicPeriod"/>
            </a:pPr>
            <a:r>
              <a:rPr lang="en-GB" dirty="0" smtClean="0"/>
              <a:t>the </a:t>
            </a:r>
            <a:r>
              <a:rPr lang="en-GB" dirty="0"/>
              <a:t>trait must affect the fitness of an individual (e.g. number of offspring).</a:t>
            </a:r>
          </a:p>
          <a:p>
            <a:pPr algn="just"/>
            <a:endParaRPr lang="en-GB" dirty="0"/>
          </a:p>
          <a:p>
            <a:pPr marL="45720" indent="0" algn="just">
              <a:buNone/>
            </a:pPr>
            <a:r>
              <a:rPr lang="en-GB" dirty="0" smtClean="0"/>
              <a:t>So any evolved trait must be </a:t>
            </a:r>
            <a:r>
              <a:rPr lang="en-GB" dirty="0"/>
              <a:t>both heritable and unequally distributed across the population, </a:t>
            </a:r>
            <a:r>
              <a:rPr lang="en-GB" dirty="0" smtClean="0"/>
              <a:t>which makes egalitarianism and enforced </a:t>
            </a:r>
            <a:r>
              <a:rPr lang="en-GB" dirty="0"/>
              <a:t>equality </a:t>
            </a:r>
            <a:r>
              <a:rPr lang="en-GB" dirty="0" smtClean="0"/>
              <a:t>totalitarian (Goldberg 2007).</a:t>
            </a:r>
            <a:endParaRPr lang="en-GB" dirty="0"/>
          </a:p>
        </p:txBody>
      </p:sp>
      <p:sp>
        <p:nvSpPr>
          <p:cNvPr id="3" name="Title 2"/>
          <p:cNvSpPr>
            <a:spLocks noGrp="1"/>
          </p:cNvSpPr>
          <p:nvPr>
            <p:ph type="title"/>
          </p:nvPr>
        </p:nvSpPr>
        <p:spPr/>
        <p:txBody>
          <a:bodyPr/>
          <a:lstStyle/>
          <a:p>
            <a:r>
              <a:rPr lang="en-GB" dirty="0" smtClean="0"/>
              <a:t>Egalitarianism</a:t>
            </a:r>
            <a:endParaRPr lang="en-GB" dirty="0"/>
          </a:p>
        </p:txBody>
      </p:sp>
    </p:spTree>
    <p:extLst>
      <p:ext uri="{BB962C8B-B14F-4D97-AF65-F5344CB8AC3E}">
        <p14:creationId xmlns:p14="http://schemas.microsoft.com/office/powerpoint/2010/main" val="3638999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GB" dirty="0"/>
              <a:t>Salaries are simply the result of market forces efficiently directing labour towards higher-valued jobs leading to maximizing productivity and economic growth.  A rise in </a:t>
            </a:r>
            <a:r>
              <a:rPr lang="en-GB" dirty="0" smtClean="0"/>
              <a:t>directors’ </a:t>
            </a:r>
            <a:r>
              <a:rPr lang="en-GB" dirty="0"/>
              <a:t>pay is consistent with increases in productivity and growth of the economy and should be considered good news. Large salaries, via tax revenue, make the public better off.  However, there exists a populist naive resentment of wage differentials.</a:t>
            </a:r>
          </a:p>
          <a:p>
            <a:pPr algn="just"/>
            <a:r>
              <a:rPr lang="en-GB" dirty="0" smtClean="0"/>
              <a:t>Republicans tend to resent the wealth of the Queen, but the </a:t>
            </a:r>
            <a:r>
              <a:rPr lang="en-GB" dirty="0"/>
              <a:t>British monarchy add about £1 billion to the UK economy each year</a:t>
            </a:r>
            <a:r>
              <a:rPr lang="en-GB" dirty="0" smtClean="0"/>
              <a:t>.</a:t>
            </a:r>
          </a:p>
          <a:p>
            <a:pPr algn="just"/>
            <a:r>
              <a:rPr lang="en-GB" dirty="0" smtClean="0"/>
              <a:t>There is a pay gap between men and women because men and women perform different jobs because they are differently motivated (</a:t>
            </a:r>
            <a:r>
              <a:rPr lang="en-GB" dirty="0" err="1" smtClean="0"/>
              <a:t>Moxon</a:t>
            </a:r>
            <a:r>
              <a:rPr lang="en-GB" dirty="0" smtClean="0"/>
              <a:t> 2008).  Egalitarians blame ‘sexism’.</a:t>
            </a:r>
          </a:p>
          <a:p>
            <a:pPr algn="just"/>
            <a:r>
              <a:rPr lang="en-GB" dirty="0" smtClean="0"/>
              <a:t>In the West, Blacks underachieve relative to whites primarily due to a 15 point IQ differential (Lynn 2006).  Egalitarians blame ‘racism’.</a:t>
            </a:r>
            <a:endParaRPr lang="en-GB" dirty="0"/>
          </a:p>
        </p:txBody>
      </p:sp>
      <p:sp>
        <p:nvSpPr>
          <p:cNvPr id="3" name="Title 2"/>
          <p:cNvSpPr>
            <a:spLocks noGrp="1"/>
          </p:cNvSpPr>
          <p:nvPr>
            <p:ph type="title"/>
          </p:nvPr>
        </p:nvSpPr>
        <p:spPr/>
        <p:txBody>
          <a:bodyPr/>
          <a:lstStyle/>
          <a:p>
            <a:r>
              <a:rPr lang="en-GB" dirty="0" smtClean="0"/>
              <a:t>Examples of Egalitarianism</a:t>
            </a:r>
            <a:endParaRPr lang="en-GB" dirty="0"/>
          </a:p>
        </p:txBody>
      </p:sp>
    </p:spTree>
    <p:extLst>
      <p:ext uri="{BB962C8B-B14F-4D97-AF65-F5344CB8AC3E}">
        <p14:creationId xmlns:p14="http://schemas.microsoft.com/office/powerpoint/2010/main" val="1635206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smtClean="0"/>
              <a:t>Little specialization</a:t>
            </a:r>
          </a:p>
          <a:p>
            <a:pPr algn="just"/>
            <a:r>
              <a:rPr lang="en-GB" dirty="0" smtClean="0"/>
              <a:t>Little division of labour</a:t>
            </a:r>
          </a:p>
          <a:p>
            <a:pPr algn="just"/>
            <a:r>
              <a:rPr lang="en-GB" dirty="0" smtClean="0"/>
              <a:t>Little capital</a:t>
            </a:r>
          </a:p>
          <a:p>
            <a:pPr algn="just"/>
            <a:r>
              <a:rPr lang="en-GB" dirty="0" smtClean="0"/>
              <a:t>Low technological change</a:t>
            </a:r>
          </a:p>
          <a:p>
            <a:pPr algn="just"/>
            <a:r>
              <a:rPr lang="en-GB" dirty="0" smtClean="0"/>
              <a:t>Little or no economic growth</a:t>
            </a:r>
            <a:endParaRPr lang="en-GB" dirty="0"/>
          </a:p>
        </p:txBody>
      </p:sp>
      <p:sp>
        <p:nvSpPr>
          <p:cNvPr id="3" name="Title 2"/>
          <p:cNvSpPr>
            <a:spLocks noGrp="1"/>
          </p:cNvSpPr>
          <p:nvPr>
            <p:ph type="title"/>
          </p:nvPr>
        </p:nvSpPr>
        <p:spPr/>
        <p:txBody>
          <a:bodyPr/>
          <a:lstStyle/>
          <a:p>
            <a:r>
              <a:rPr lang="en-GB" dirty="0" smtClean="0"/>
              <a:t>Economics in the EEA</a:t>
            </a:r>
            <a:endParaRPr lang="en-GB" dirty="0"/>
          </a:p>
        </p:txBody>
      </p:sp>
    </p:spTree>
    <p:extLst>
      <p:ext uri="{BB962C8B-B14F-4D97-AF65-F5344CB8AC3E}">
        <p14:creationId xmlns:p14="http://schemas.microsoft.com/office/powerpoint/2010/main" val="1545115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lgn="just">
              <a:buNone/>
            </a:pPr>
            <a:r>
              <a:rPr lang="en-GB" dirty="0" smtClean="0"/>
              <a:t>Rubin (2003) describes the intuitive economics of untrained persons as ‘folk economics’.</a:t>
            </a:r>
          </a:p>
          <a:p>
            <a:pPr algn="just"/>
            <a:endParaRPr lang="en-GB" dirty="0"/>
          </a:p>
          <a:p>
            <a:pPr marL="45720" indent="0" algn="just">
              <a:buNone/>
            </a:pPr>
            <a:r>
              <a:rPr lang="en-GB" dirty="0" smtClean="0"/>
              <a:t>Naïve understanding:</a:t>
            </a:r>
          </a:p>
          <a:p>
            <a:pPr algn="just"/>
            <a:r>
              <a:rPr lang="en-GB" dirty="0" smtClean="0"/>
              <a:t>Zero-sum thinking</a:t>
            </a:r>
          </a:p>
          <a:p>
            <a:pPr algn="just"/>
            <a:r>
              <a:rPr lang="en-GB" dirty="0" smtClean="0"/>
              <a:t>Distribution/allocation of wealth and income</a:t>
            </a:r>
          </a:p>
          <a:p>
            <a:pPr algn="just"/>
            <a:r>
              <a:rPr lang="en-GB" dirty="0" smtClean="0"/>
              <a:t>Detecting cheating</a:t>
            </a:r>
          </a:p>
          <a:p>
            <a:pPr algn="just"/>
            <a:r>
              <a:rPr lang="en-GB" dirty="0" smtClean="0"/>
              <a:t>Division of the pie</a:t>
            </a:r>
          </a:p>
          <a:p>
            <a:pPr algn="just"/>
            <a:endParaRPr lang="en-GB" dirty="0"/>
          </a:p>
          <a:p>
            <a:pPr marL="45720" indent="0" algn="just">
              <a:buNone/>
            </a:pPr>
            <a:r>
              <a:rPr lang="en-GB" dirty="0" smtClean="0"/>
              <a:t>Correct, but omitted from folk economics:</a:t>
            </a:r>
          </a:p>
          <a:p>
            <a:pPr algn="just"/>
            <a:r>
              <a:rPr lang="en-GB" dirty="0" smtClean="0"/>
              <a:t>Production and productivity growth</a:t>
            </a:r>
          </a:p>
          <a:p>
            <a:pPr algn="just"/>
            <a:r>
              <a:rPr lang="en-GB" dirty="0" smtClean="0"/>
              <a:t>Gains from trade</a:t>
            </a:r>
          </a:p>
          <a:p>
            <a:pPr algn="just"/>
            <a:r>
              <a:rPr lang="en-GB" dirty="0" smtClean="0"/>
              <a:t>Size of the pie</a:t>
            </a:r>
            <a:endParaRPr lang="en-GB" dirty="0"/>
          </a:p>
        </p:txBody>
      </p:sp>
      <p:sp>
        <p:nvSpPr>
          <p:cNvPr id="3" name="Title 2"/>
          <p:cNvSpPr>
            <a:spLocks noGrp="1"/>
          </p:cNvSpPr>
          <p:nvPr>
            <p:ph type="title"/>
          </p:nvPr>
        </p:nvSpPr>
        <p:spPr/>
        <p:txBody>
          <a:bodyPr/>
          <a:lstStyle/>
          <a:p>
            <a:r>
              <a:rPr lang="en-GB" dirty="0" smtClean="0"/>
              <a:t>Folk Economics</a:t>
            </a:r>
            <a:endParaRPr lang="en-GB" dirty="0"/>
          </a:p>
        </p:txBody>
      </p:sp>
    </p:spTree>
    <p:extLst>
      <p:ext uri="{BB962C8B-B14F-4D97-AF65-F5344CB8AC3E}">
        <p14:creationId xmlns:p14="http://schemas.microsoft.com/office/powerpoint/2010/main" val="217006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GB" dirty="0" smtClean="0"/>
              <a:t>12 000 years ago to present</a:t>
            </a:r>
          </a:p>
          <a:p>
            <a:pPr algn="just"/>
            <a:r>
              <a:rPr lang="en-GB" dirty="0" smtClean="0"/>
              <a:t>Relatively little evolution has occurred since humans became civilized (although it may have sped </a:t>
            </a:r>
            <a:r>
              <a:rPr lang="en-GB" dirty="0"/>
              <a:t>up (Cochran and </a:t>
            </a:r>
            <a:r>
              <a:rPr lang="en-GB" dirty="0" err="1"/>
              <a:t>Harpending</a:t>
            </a:r>
            <a:r>
              <a:rPr lang="en-GB" dirty="0"/>
              <a:t> 2009</a:t>
            </a:r>
            <a:r>
              <a:rPr lang="en-GB" dirty="0" smtClean="0"/>
              <a:t>))</a:t>
            </a:r>
          </a:p>
          <a:p>
            <a:pPr algn="just"/>
            <a:r>
              <a:rPr lang="en-GB" dirty="0" smtClean="0"/>
              <a:t>Farming was invented</a:t>
            </a:r>
          </a:p>
          <a:p>
            <a:pPr algn="just"/>
            <a:r>
              <a:rPr lang="en-GB" dirty="0" smtClean="0"/>
              <a:t>Delayed-return economy</a:t>
            </a:r>
          </a:p>
          <a:p>
            <a:pPr algn="just"/>
            <a:r>
              <a:rPr lang="en-GB" dirty="0" smtClean="0"/>
              <a:t>Equilibrium between dominance and counter-dominance</a:t>
            </a:r>
          </a:p>
          <a:p>
            <a:pPr algn="just"/>
            <a:r>
              <a:rPr lang="en-GB" dirty="0" smtClean="0"/>
              <a:t>No stable solution</a:t>
            </a:r>
          </a:p>
          <a:p>
            <a:pPr algn="just"/>
            <a:endParaRPr lang="en-GB" dirty="0"/>
          </a:p>
          <a:p>
            <a:pPr algn="just"/>
            <a:r>
              <a:rPr lang="en-GB" dirty="0" smtClean="0"/>
              <a:t>Possible solution: encapsulation</a:t>
            </a:r>
          </a:p>
          <a:p>
            <a:pPr algn="just"/>
            <a:r>
              <a:rPr lang="en-GB" dirty="0" smtClean="0"/>
              <a:t>Encapsulation operates when people in different social groups perceive themselves to be qualitatively different, hence not comparable.</a:t>
            </a:r>
          </a:p>
          <a:p>
            <a:pPr algn="just"/>
            <a:r>
              <a:rPr lang="en-GB" dirty="0" smtClean="0"/>
              <a:t>Class system</a:t>
            </a:r>
            <a:endParaRPr lang="en-GB" dirty="0"/>
          </a:p>
        </p:txBody>
      </p:sp>
      <p:sp>
        <p:nvSpPr>
          <p:cNvPr id="3" name="Title 2"/>
          <p:cNvSpPr>
            <a:spLocks noGrp="1"/>
          </p:cNvSpPr>
          <p:nvPr>
            <p:ph type="title"/>
          </p:nvPr>
        </p:nvSpPr>
        <p:spPr/>
        <p:txBody>
          <a:bodyPr/>
          <a:lstStyle/>
          <a:p>
            <a:r>
              <a:rPr lang="en-GB" dirty="0" smtClean="0"/>
              <a:t>Present</a:t>
            </a:r>
            <a:endParaRPr lang="en-GB" dirty="0"/>
          </a:p>
        </p:txBody>
      </p:sp>
    </p:spTree>
    <p:extLst>
      <p:ext uri="{BB962C8B-B14F-4D97-AF65-F5344CB8AC3E}">
        <p14:creationId xmlns:p14="http://schemas.microsoft.com/office/powerpoint/2010/main" val="3809647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just">
              <a:buNone/>
            </a:pPr>
            <a:r>
              <a:rPr lang="en-GB" dirty="0"/>
              <a:t>J. Philippe Rushton’s genetic similarity theory (Rushton, Russell and Wells 1984; Rushton 1989) expands Hamiltonian kin selection and asserts that individuals have evolved to display non-reciprocal altruism towards other individuals in proportion to their genetic-relatedness. On this basis, </a:t>
            </a:r>
            <a:r>
              <a:rPr lang="en-GB" dirty="0" smtClean="0"/>
              <a:t>Salter </a:t>
            </a:r>
            <a:r>
              <a:rPr lang="en-GB" dirty="0"/>
              <a:t>(2006) takes a gene-centred approach to politics and considers the relative investment allocated to each of the following, which are listed in order of importance according to genetic </a:t>
            </a:r>
            <a:r>
              <a:rPr lang="en-GB" dirty="0" smtClean="0"/>
              <a:t>similarity:</a:t>
            </a:r>
          </a:p>
          <a:p>
            <a:pPr marL="502920" indent="-457200" algn="just">
              <a:buFont typeface="+mj-lt"/>
              <a:buAutoNum type="arabicPeriod"/>
            </a:pPr>
            <a:r>
              <a:rPr lang="en-GB" dirty="0" smtClean="0"/>
              <a:t>self</a:t>
            </a:r>
          </a:p>
          <a:p>
            <a:pPr marL="502920" indent="-457200" algn="just">
              <a:buFont typeface="+mj-lt"/>
              <a:buAutoNum type="arabicPeriod"/>
            </a:pPr>
            <a:r>
              <a:rPr lang="en-GB" dirty="0" smtClean="0"/>
              <a:t>offspring</a:t>
            </a:r>
          </a:p>
          <a:p>
            <a:pPr marL="502920" indent="-457200" algn="just">
              <a:buFont typeface="+mj-lt"/>
              <a:buAutoNum type="arabicPeriod"/>
            </a:pPr>
            <a:r>
              <a:rPr lang="en-GB" dirty="0" err="1" smtClean="0"/>
              <a:t>ethny</a:t>
            </a:r>
            <a:endParaRPr lang="en-GB" dirty="0"/>
          </a:p>
          <a:p>
            <a:pPr marL="502920" indent="-457200" algn="just">
              <a:buFont typeface="+mj-lt"/>
              <a:buAutoNum type="arabicPeriod"/>
            </a:pPr>
            <a:r>
              <a:rPr lang="en-GB" dirty="0" smtClean="0"/>
              <a:t>humanity</a:t>
            </a:r>
            <a:endParaRPr lang="en-GB" dirty="0"/>
          </a:p>
        </p:txBody>
      </p:sp>
      <p:sp>
        <p:nvSpPr>
          <p:cNvPr id="3" name="Title 2"/>
          <p:cNvSpPr>
            <a:spLocks noGrp="1"/>
          </p:cNvSpPr>
          <p:nvPr>
            <p:ph type="title"/>
          </p:nvPr>
        </p:nvSpPr>
        <p:spPr/>
        <p:txBody>
          <a:bodyPr/>
          <a:lstStyle/>
          <a:p>
            <a:r>
              <a:rPr lang="en-GB" dirty="0"/>
              <a:t>gene-centred politics</a:t>
            </a:r>
          </a:p>
        </p:txBody>
      </p:sp>
    </p:spTree>
    <p:extLst>
      <p:ext uri="{BB962C8B-B14F-4D97-AF65-F5344CB8AC3E}">
        <p14:creationId xmlns:p14="http://schemas.microsoft.com/office/powerpoint/2010/main" val="3365456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dirty="0"/>
              <a:t>Top-down politics are based on ideology.</a:t>
            </a:r>
          </a:p>
          <a:p>
            <a:pPr algn="just"/>
            <a:r>
              <a:rPr lang="en-GB" dirty="0" smtClean="0"/>
              <a:t>An </a:t>
            </a:r>
            <a:r>
              <a:rPr lang="en-GB" i="1" dirty="0"/>
              <a:t>ideology</a:t>
            </a:r>
            <a:r>
              <a:rPr lang="en-GB" dirty="0"/>
              <a:t> accommodates one aspect of human motivation and behaviour, to the exclusion of all others, and asserts that it is or could become all inclusive</a:t>
            </a:r>
            <a:r>
              <a:rPr lang="en-GB" dirty="0" smtClean="0"/>
              <a:t>.</a:t>
            </a:r>
          </a:p>
          <a:p>
            <a:pPr algn="just"/>
            <a:r>
              <a:rPr lang="en-GB" dirty="0" smtClean="0"/>
              <a:t>All </a:t>
            </a:r>
            <a:r>
              <a:rPr lang="en-GB" dirty="0"/>
              <a:t>ideologies are </a:t>
            </a:r>
            <a:r>
              <a:rPr lang="en-GB" dirty="0" smtClean="0"/>
              <a:t>false.</a:t>
            </a:r>
          </a:p>
          <a:p>
            <a:pPr algn="just"/>
            <a:r>
              <a:rPr lang="en-GB" dirty="0" smtClean="0"/>
              <a:t>When </a:t>
            </a:r>
            <a:r>
              <a:rPr lang="en-GB" dirty="0"/>
              <a:t>implemented </a:t>
            </a:r>
            <a:r>
              <a:rPr lang="en-GB" dirty="0" smtClean="0"/>
              <a:t>an ideology will always </a:t>
            </a:r>
            <a:r>
              <a:rPr lang="en-GB" dirty="0"/>
              <a:t>result in a degree of </a:t>
            </a:r>
            <a:r>
              <a:rPr lang="en-GB" dirty="0" smtClean="0"/>
              <a:t>totalitarianism.</a:t>
            </a:r>
          </a:p>
          <a:p>
            <a:pPr algn="just"/>
            <a:r>
              <a:rPr lang="en-GB" dirty="0"/>
              <a:t>Ideology ultimately stems from the religious disposition that all humans share</a:t>
            </a:r>
            <a:r>
              <a:rPr lang="en-GB" dirty="0" smtClean="0"/>
              <a:t>.</a:t>
            </a:r>
          </a:p>
          <a:p>
            <a:pPr algn="just"/>
            <a:r>
              <a:rPr lang="en-GB" dirty="0"/>
              <a:t>Western culture has been hugely influenced by Abrahamic religions (Christianity, Islam and Judaism) and their beliefs that we are progressing towards Utopia</a:t>
            </a:r>
            <a:r>
              <a:rPr lang="en-GB" dirty="0" smtClean="0"/>
              <a:t>.</a:t>
            </a:r>
          </a:p>
          <a:p>
            <a:pPr algn="just"/>
            <a:r>
              <a:rPr lang="en-GB" dirty="0"/>
              <a:t>This is the basis of all left wing philosophies, </a:t>
            </a:r>
            <a:r>
              <a:rPr lang="en-GB" dirty="0" err="1"/>
              <a:t>neoconservatism</a:t>
            </a:r>
            <a:r>
              <a:rPr lang="en-GB" dirty="0"/>
              <a:t> and extreme neoliberalism.</a:t>
            </a:r>
          </a:p>
        </p:txBody>
      </p:sp>
      <p:sp>
        <p:nvSpPr>
          <p:cNvPr id="3" name="Title 2"/>
          <p:cNvSpPr>
            <a:spLocks noGrp="1"/>
          </p:cNvSpPr>
          <p:nvPr>
            <p:ph type="title"/>
          </p:nvPr>
        </p:nvSpPr>
        <p:spPr/>
        <p:txBody>
          <a:bodyPr/>
          <a:lstStyle/>
          <a:p>
            <a:r>
              <a:rPr lang="en-GB" dirty="0"/>
              <a:t>ideology</a:t>
            </a:r>
          </a:p>
        </p:txBody>
      </p:sp>
    </p:spTree>
    <p:extLst>
      <p:ext uri="{BB962C8B-B14F-4D97-AF65-F5344CB8AC3E}">
        <p14:creationId xmlns:p14="http://schemas.microsoft.com/office/powerpoint/2010/main" val="2387100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8054" y="1719071"/>
            <a:ext cx="8407893" cy="4590249"/>
          </a:xfrm>
          <a:ln>
            <a:noFill/>
          </a:ln>
        </p:spPr>
        <p:txBody>
          <a:bodyPr>
            <a:normAutofit/>
          </a:bodyPr>
          <a:lstStyle/>
          <a:p>
            <a:pPr marL="45720" indent="0">
              <a:buNone/>
            </a:pPr>
            <a:endParaRPr lang="en-GB" dirty="0" smtClean="0"/>
          </a:p>
        </p:txBody>
      </p:sp>
      <p:sp>
        <p:nvSpPr>
          <p:cNvPr id="3" name="Title 2"/>
          <p:cNvSpPr>
            <a:spLocks noGrp="1"/>
          </p:cNvSpPr>
          <p:nvPr>
            <p:ph type="title"/>
          </p:nvPr>
        </p:nvSpPr>
        <p:spPr/>
        <p:txBody>
          <a:bodyPr/>
          <a:lstStyle/>
          <a:p>
            <a:r>
              <a:rPr lang="en-GB" dirty="0"/>
              <a:t>Gene-Centred Politics</a:t>
            </a:r>
          </a:p>
        </p:txBody>
      </p:sp>
      <p:sp>
        <p:nvSpPr>
          <p:cNvPr id="7" name="Oval 6"/>
          <p:cNvSpPr>
            <a:spLocks noChangeAspect="1"/>
          </p:cNvSpPr>
          <p:nvPr/>
        </p:nvSpPr>
        <p:spPr>
          <a:xfrm>
            <a:off x="721160" y="1830513"/>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a:spLocks noChangeAspect="1"/>
          </p:cNvSpPr>
          <p:nvPr/>
        </p:nvSpPr>
        <p:spPr>
          <a:xfrm>
            <a:off x="731960" y="1841313"/>
            <a:ext cx="1418400" cy="1418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a:spLocks noChangeAspect="1"/>
          </p:cNvSpPr>
          <p:nvPr/>
        </p:nvSpPr>
        <p:spPr>
          <a:xfrm>
            <a:off x="758960" y="1868313"/>
            <a:ext cx="1364400" cy="136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a:spLocks noChangeAspect="1"/>
          </p:cNvSpPr>
          <p:nvPr/>
        </p:nvSpPr>
        <p:spPr>
          <a:xfrm>
            <a:off x="838160" y="1947513"/>
            <a:ext cx="1206000" cy="12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a:spLocks noChangeAspect="1"/>
          </p:cNvSpPr>
          <p:nvPr/>
        </p:nvSpPr>
        <p:spPr>
          <a:xfrm>
            <a:off x="4863680" y="1913313"/>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a:spLocks noChangeAspect="1"/>
          </p:cNvSpPr>
          <p:nvPr/>
        </p:nvSpPr>
        <p:spPr>
          <a:xfrm>
            <a:off x="4897880" y="1947513"/>
            <a:ext cx="1371600" cy="13716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a:spLocks noChangeAspect="1"/>
          </p:cNvSpPr>
          <p:nvPr/>
        </p:nvSpPr>
        <p:spPr>
          <a:xfrm>
            <a:off x="4901480" y="1951113"/>
            <a:ext cx="1364400" cy="136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a:spLocks noChangeAspect="1"/>
          </p:cNvSpPr>
          <p:nvPr/>
        </p:nvSpPr>
        <p:spPr>
          <a:xfrm>
            <a:off x="4980680" y="2030313"/>
            <a:ext cx="1206000" cy="12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a:spLocks noChangeAspect="1"/>
          </p:cNvSpPr>
          <p:nvPr/>
        </p:nvSpPr>
        <p:spPr>
          <a:xfrm>
            <a:off x="2768807" y="1849440"/>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a:spLocks noChangeAspect="1"/>
          </p:cNvSpPr>
          <p:nvPr/>
        </p:nvSpPr>
        <p:spPr>
          <a:xfrm>
            <a:off x="2779607" y="1860240"/>
            <a:ext cx="1418400" cy="1418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a:spLocks noChangeAspect="1"/>
          </p:cNvSpPr>
          <p:nvPr/>
        </p:nvSpPr>
        <p:spPr>
          <a:xfrm>
            <a:off x="2806607" y="1887240"/>
            <a:ext cx="1364400" cy="136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a:spLocks noChangeAspect="1"/>
          </p:cNvSpPr>
          <p:nvPr/>
        </p:nvSpPr>
        <p:spPr>
          <a:xfrm>
            <a:off x="2885807" y="1966440"/>
            <a:ext cx="1206000" cy="12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a:spLocks noChangeAspect="1"/>
          </p:cNvSpPr>
          <p:nvPr/>
        </p:nvSpPr>
        <p:spPr>
          <a:xfrm>
            <a:off x="6946448" y="1886549"/>
            <a:ext cx="1440000" cy="1440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a:spLocks noChangeAspect="1"/>
          </p:cNvSpPr>
          <p:nvPr/>
        </p:nvSpPr>
        <p:spPr>
          <a:xfrm>
            <a:off x="6984248" y="1924349"/>
            <a:ext cx="1364400" cy="136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a:spLocks noChangeAspect="1"/>
          </p:cNvSpPr>
          <p:nvPr/>
        </p:nvSpPr>
        <p:spPr>
          <a:xfrm>
            <a:off x="586193" y="3741510"/>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a:spLocks noChangeAspect="1"/>
          </p:cNvSpPr>
          <p:nvPr/>
        </p:nvSpPr>
        <p:spPr>
          <a:xfrm>
            <a:off x="703193" y="3858510"/>
            <a:ext cx="1206000" cy="1206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a:spLocks noChangeAspect="1"/>
          </p:cNvSpPr>
          <p:nvPr/>
        </p:nvSpPr>
        <p:spPr>
          <a:xfrm>
            <a:off x="796793" y="3952110"/>
            <a:ext cx="1018800" cy="1018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a:spLocks noChangeAspect="1"/>
          </p:cNvSpPr>
          <p:nvPr/>
        </p:nvSpPr>
        <p:spPr>
          <a:xfrm>
            <a:off x="2731007" y="3796328"/>
            <a:ext cx="1440000" cy="144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a:spLocks noChangeAspect="1"/>
          </p:cNvSpPr>
          <p:nvPr/>
        </p:nvSpPr>
        <p:spPr>
          <a:xfrm>
            <a:off x="2893007" y="3958328"/>
            <a:ext cx="1116000" cy="1116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a:spLocks noChangeAspect="1"/>
          </p:cNvSpPr>
          <p:nvPr/>
        </p:nvSpPr>
        <p:spPr>
          <a:xfrm>
            <a:off x="2995607" y="4060928"/>
            <a:ext cx="910800" cy="910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a:spLocks noChangeAspect="1"/>
          </p:cNvSpPr>
          <p:nvPr/>
        </p:nvSpPr>
        <p:spPr>
          <a:xfrm>
            <a:off x="4917680" y="3741510"/>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a:spLocks noChangeAspect="1"/>
          </p:cNvSpPr>
          <p:nvPr/>
        </p:nvSpPr>
        <p:spPr>
          <a:xfrm>
            <a:off x="5128280" y="3952110"/>
            <a:ext cx="1018800" cy="1018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a:spLocks noChangeAspect="1"/>
          </p:cNvSpPr>
          <p:nvPr/>
        </p:nvSpPr>
        <p:spPr>
          <a:xfrm>
            <a:off x="5182280" y="4006110"/>
            <a:ext cx="910800" cy="910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a:spLocks noChangeAspect="1"/>
          </p:cNvSpPr>
          <p:nvPr/>
        </p:nvSpPr>
        <p:spPr>
          <a:xfrm>
            <a:off x="6891798" y="3751418"/>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a:spLocks noChangeAspect="1"/>
          </p:cNvSpPr>
          <p:nvPr/>
        </p:nvSpPr>
        <p:spPr>
          <a:xfrm>
            <a:off x="7289598" y="4149218"/>
            <a:ext cx="644400" cy="64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a:spLocks noChangeAspect="1"/>
          </p:cNvSpPr>
          <p:nvPr/>
        </p:nvSpPr>
        <p:spPr>
          <a:xfrm>
            <a:off x="7384998" y="4244618"/>
            <a:ext cx="453600" cy="453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a:spLocks noChangeAspect="1"/>
          </p:cNvSpPr>
          <p:nvPr/>
        </p:nvSpPr>
        <p:spPr>
          <a:xfrm>
            <a:off x="978294" y="5827723"/>
            <a:ext cx="360000" cy="36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a:spLocks noChangeAspect="1"/>
          </p:cNvSpPr>
          <p:nvPr/>
        </p:nvSpPr>
        <p:spPr>
          <a:xfrm>
            <a:off x="1921742" y="5843688"/>
            <a:ext cx="360000" cy="360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a:spLocks noChangeAspect="1"/>
          </p:cNvSpPr>
          <p:nvPr/>
        </p:nvSpPr>
        <p:spPr>
          <a:xfrm>
            <a:off x="2806607" y="5843658"/>
            <a:ext cx="360000" cy="36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a:spLocks noChangeAspect="1"/>
          </p:cNvSpPr>
          <p:nvPr/>
        </p:nvSpPr>
        <p:spPr>
          <a:xfrm>
            <a:off x="3707149" y="5860809"/>
            <a:ext cx="360000" cy="36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p:cNvSpPr txBox="1"/>
          <p:nvPr/>
        </p:nvSpPr>
        <p:spPr>
          <a:xfrm>
            <a:off x="586193" y="3274200"/>
            <a:ext cx="7800255" cy="369332"/>
          </a:xfrm>
          <a:prstGeom prst="rect">
            <a:avLst/>
          </a:prstGeom>
          <a:noFill/>
          <a:ln>
            <a:noFill/>
          </a:ln>
        </p:spPr>
        <p:txBody>
          <a:bodyPr wrap="square" rtlCol="0">
            <a:spAutoFit/>
          </a:bodyPr>
          <a:lstStyle/>
          <a:p>
            <a:r>
              <a:rPr lang="en-GB" dirty="0" smtClean="0"/>
              <a:t> Gene-centred     Universal Nationalism      Multiculturalism             Capitalism</a:t>
            </a:r>
            <a:endParaRPr lang="en-GB" dirty="0"/>
          </a:p>
        </p:txBody>
      </p:sp>
      <p:sp>
        <p:nvSpPr>
          <p:cNvPr id="51" name="TextBox 50"/>
          <p:cNvSpPr txBox="1"/>
          <p:nvPr/>
        </p:nvSpPr>
        <p:spPr>
          <a:xfrm>
            <a:off x="586193" y="5236328"/>
            <a:ext cx="8018255" cy="369332"/>
          </a:xfrm>
          <a:prstGeom prst="rect">
            <a:avLst/>
          </a:prstGeom>
          <a:noFill/>
        </p:spPr>
        <p:txBody>
          <a:bodyPr wrap="square" rtlCol="0">
            <a:spAutoFit/>
          </a:bodyPr>
          <a:lstStyle/>
          <a:p>
            <a:r>
              <a:rPr lang="en-GB" dirty="0" smtClean="0"/>
              <a:t> Humanism           National Socialism             Communism      Radical Christianity</a:t>
            </a:r>
            <a:endParaRPr lang="en-GB" dirty="0"/>
          </a:p>
        </p:txBody>
      </p:sp>
      <p:sp>
        <p:nvSpPr>
          <p:cNvPr id="52" name="TextBox 51"/>
          <p:cNvSpPr txBox="1"/>
          <p:nvPr/>
        </p:nvSpPr>
        <p:spPr>
          <a:xfrm>
            <a:off x="765973" y="6237312"/>
            <a:ext cx="4022051" cy="369332"/>
          </a:xfrm>
          <a:prstGeom prst="rect">
            <a:avLst/>
          </a:prstGeom>
          <a:noFill/>
        </p:spPr>
        <p:txBody>
          <a:bodyPr wrap="square" rtlCol="0">
            <a:spAutoFit/>
          </a:bodyPr>
          <a:lstStyle/>
          <a:p>
            <a:r>
              <a:rPr lang="en-GB" dirty="0" smtClean="0"/>
              <a:t>  Self      Offspring   </a:t>
            </a:r>
            <a:r>
              <a:rPr lang="en-GB" dirty="0" err="1" smtClean="0"/>
              <a:t>Ethny</a:t>
            </a:r>
            <a:r>
              <a:rPr lang="en-GB" dirty="0" smtClean="0"/>
              <a:t>   Humanity</a:t>
            </a:r>
            <a:endParaRPr lang="en-GB" dirty="0"/>
          </a:p>
        </p:txBody>
      </p:sp>
      <p:sp>
        <p:nvSpPr>
          <p:cNvPr id="54" name="Rectangle 53"/>
          <p:cNvSpPr/>
          <p:nvPr/>
        </p:nvSpPr>
        <p:spPr>
          <a:xfrm>
            <a:off x="586192" y="1700808"/>
            <a:ext cx="1681551" cy="19427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p:cNvSpPr/>
          <p:nvPr/>
        </p:nvSpPr>
        <p:spPr>
          <a:xfrm>
            <a:off x="741685" y="5733257"/>
            <a:ext cx="3744635" cy="873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8034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i="1" dirty="0" smtClean="0"/>
              <a:t>Universal Nationalism</a:t>
            </a:r>
            <a:r>
              <a:rPr lang="en-GB" dirty="0" smtClean="0"/>
              <a:t> (Salter 2006) is the </a:t>
            </a:r>
            <a:r>
              <a:rPr lang="en-GB" dirty="0"/>
              <a:t>idea that ethnic self rule is advantageous for optimizing the general good.  The universal nationalist puts his or her own </a:t>
            </a:r>
            <a:r>
              <a:rPr lang="en-GB" dirty="0" err="1"/>
              <a:t>ethny</a:t>
            </a:r>
            <a:r>
              <a:rPr lang="en-GB" dirty="0"/>
              <a:t> first, but also respects the autonomy of other peoples.  It contrasts with chauvinistic nationalism which is thoroughly ethnocentric</a:t>
            </a:r>
            <a:r>
              <a:rPr lang="en-GB" dirty="0" smtClean="0"/>
              <a:t>.</a:t>
            </a:r>
          </a:p>
          <a:p>
            <a:pPr marL="45720" indent="0" algn="just">
              <a:buNone/>
            </a:pPr>
            <a:endParaRPr lang="en-GB" dirty="0"/>
          </a:p>
          <a:p>
            <a:pPr algn="just"/>
            <a:r>
              <a:rPr lang="en-GB" dirty="0"/>
              <a:t>The best way to globally optimize </a:t>
            </a:r>
            <a:r>
              <a:rPr lang="en-GB" dirty="0" err="1"/>
              <a:t>adaptiveness</a:t>
            </a:r>
            <a:r>
              <a:rPr lang="en-GB" dirty="0" smtClean="0"/>
              <a:t>.</a:t>
            </a:r>
            <a:endParaRPr lang="en-GB" dirty="0"/>
          </a:p>
          <a:p>
            <a:pPr algn="just"/>
            <a:endParaRPr lang="en-GB" dirty="0"/>
          </a:p>
          <a:p>
            <a:pPr algn="just"/>
            <a:r>
              <a:rPr lang="en-GB" dirty="0"/>
              <a:t>Seeks continuity rather than </a:t>
            </a:r>
            <a:r>
              <a:rPr lang="en-GB" dirty="0" smtClean="0"/>
              <a:t>expansion (Hitler failed because he sought expansion).</a:t>
            </a:r>
            <a:endParaRPr lang="en-GB" dirty="0"/>
          </a:p>
        </p:txBody>
      </p:sp>
      <p:sp>
        <p:nvSpPr>
          <p:cNvPr id="3" name="Title 2"/>
          <p:cNvSpPr>
            <a:spLocks noGrp="1"/>
          </p:cNvSpPr>
          <p:nvPr>
            <p:ph type="title"/>
          </p:nvPr>
        </p:nvSpPr>
        <p:spPr/>
        <p:txBody>
          <a:bodyPr/>
          <a:lstStyle/>
          <a:p>
            <a:r>
              <a:rPr lang="en-GB" dirty="0" smtClean="0"/>
              <a:t>UNIVERSAL NATIONALISM</a:t>
            </a:r>
            <a:endParaRPr lang="en-GB" dirty="0"/>
          </a:p>
        </p:txBody>
      </p:sp>
    </p:spTree>
    <p:extLst>
      <p:ext uri="{BB962C8B-B14F-4D97-AF65-F5344CB8AC3E}">
        <p14:creationId xmlns:p14="http://schemas.microsoft.com/office/powerpoint/2010/main" val="2710319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smtClean="0"/>
              <a:t>We’re only animals</a:t>
            </a:r>
          </a:p>
          <a:p>
            <a:pPr algn="just"/>
            <a:r>
              <a:rPr lang="en-GB" dirty="0"/>
              <a:t>H</a:t>
            </a:r>
            <a:r>
              <a:rPr lang="en-GB" dirty="0" smtClean="0"/>
              <a:t>umanism </a:t>
            </a:r>
            <a:r>
              <a:rPr lang="en-GB" dirty="0"/>
              <a:t>is a by-product of </a:t>
            </a:r>
            <a:r>
              <a:rPr lang="en-GB" dirty="0" smtClean="0"/>
              <a:t>Christianity</a:t>
            </a:r>
          </a:p>
          <a:p>
            <a:pPr algn="just"/>
            <a:r>
              <a:rPr lang="en-GB" dirty="0" smtClean="0"/>
              <a:t>Having human </a:t>
            </a:r>
            <a:r>
              <a:rPr lang="en-GB" dirty="0"/>
              <a:t>rights universally respected is a </a:t>
            </a:r>
            <a:r>
              <a:rPr lang="en-GB" dirty="0" smtClean="0"/>
              <a:t>daydream</a:t>
            </a:r>
          </a:p>
          <a:p>
            <a:pPr marL="45720" indent="0">
              <a:buNone/>
            </a:pPr>
            <a:endParaRPr lang="en-GB" dirty="0"/>
          </a:p>
        </p:txBody>
      </p:sp>
      <p:sp>
        <p:nvSpPr>
          <p:cNvPr id="3" name="Title 2"/>
          <p:cNvSpPr>
            <a:spLocks noGrp="1"/>
          </p:cNvSpPr>
          <p:nvPr>
            <p:ph type="title"/>
          </p:nvPr>
        </p:nvSpPr>
        <p:spPr/>
        <p:txBody>
          <a:bodyPr/>
          <a:lstStyle/>
          <a:p>
            <a:r>
              <a:rPr lang="en-GB" dirty="0" smtClean="0"/>
              <a:t>Humanism</a:t>
            </a:r>
            <a:endParaRPr lang="en-GB" dirty="0"/>
          </a:p>
        </p:txBody>
      </p:sp>
    </p:spTree>
    <p:extLst>
      <p:ext uri="{BB962C8B-B14F-4D97-AF65-F5344CB8AC3E}">
        <p14:creationId xmlns:p14="http://schemas.microsoft.com/office/powerpoint/2010/main" val="3088067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4797152"/>
            <a:ext cx="8407893" cy="1584176"/>
          </a:xfrm>
        </p:spPr>
        <p:txBody>
          <a:bodyPr>
            <a:normAutofit fontScale="77500" lnSpcReduction="20000"/>
          </a:bodyPr>
          <a:lstStyle/>
          <a:p>
            <a:pPr algn="just"/>
            <a:r>
              <a:rPr lang="en-GB" dirty="0"/>
              <a:t>The difference between Multiculturalism and the ideal is best addressed by </a:t>
            </a:r>
            <a:r>
              <a:rPr lang="en-GB" dirty="0" smtClean="0"/>
              <a:t>a degree of National </a:t>
            </a:r>
            <a:r>
              <a:rPr lang="en-GB" dirty="0"/>
              <a:t>Socialism.</a:t>
            </a:r>
          </a:p>
          <a:p>
            <a:pPr algn="just"/>
            <a:r>
              <a:rPr lang="en-GB" dirty="0" smtClean="0"/>
              <a:t>This </a:t>
            </a:r>
            <a:r>
              <a:rPr lang="en-GB" dirty="0"/>
              <a:t>predicts that a multicultural society, such as the United Kingdom, is a catalyst for a far right party, such as the </a:t>
            </a:r>
            <a:r>
              <a:rPr lang="en-GB" dirty="0" smtClean="0"/>
              <a:t>BNP and the EDL.</a:t>
            </a:r>
          </a:p>
          <a:p>
            <a:pPr algn="just"/>
            <a:r>
              <a:rPr lang="en-GB" dirty="0" smtClean="0"/>
              <a:t>It also explains atrocities such as Anders </a:t>
            </a:r>
            <a:r>
              <a:rPr lang="en-GB" dirty="0" err="1" smtClean="0"/>
              <a:t>Breivik’s</a:t>
            </a:r>
            <a:r>
              <a:rPr lang="en-GB" dirty="0" smtClean="0"/>
              <a:t> </a:t>
            </a:r>
            <a:r>
              <a:rPr lang="en-GB" dirty="0"/>
              <a:t>2011 Norway </a:t>
            </a:r>
            <a:r>
              <a:rPr lang="en-GB" dirty="0" smtClean="0"/>
              <a:t>attacks.  His manifesto </a:t>
            </a:r>
            <a:r>
              <a:rPr lang="en-GB" dirty="0"/>
              <a:t>(</a:t>
            </a:r>
            <a:r>
              <a:rPr lang="en-GB" dirty="0" smtClean="0"/>
              <a:t>Berwick 2011) highlights and explains his resentment of a multicultural society.</a:t>
            </a:r>
          </a:p>
          <a:p>
            <a:endParaRPr lang="en-GB" dirty="0"/>
          </a:p>
        </p:txBody>
      </p:sp>
      <p:sp>
        <p:nvSpPr>
          <p:cNvPr id="3" name="Title 2"/>
          <p:cNvSpPr>
            <a:spLocks noGrp="1"/>
          </p:cNvSpPr>
          <p:nvPr>
            <p:ph type="title"/>
          </p:nvPr>
        </p:nvSpPr>
        <p:spPr/>
        <p:txBody>
          <a:bodyPr/>
          <a:lstStyle/>
          <a:p>
            <a:r>
              <a:rPr lang="en-GB" dirty="0"/>
              <a:t>Multiculturalism for Majorities</a:t>
            </a:r>
          </a:p>
        </p:txBody>
      </p:sp>
      <p:sp>
        <p:nvSpPr>
          <p:cNvPr id="8" name="Oval 7"/>
          <p:cNvSpPr>
            <a:spLocks noChangeAspect="1"/>
          </p:cNvSpPr>
          <p:nvPr/>
        </p:nvSpPr>
        <p:spPr>
          <a:xfrm>
            <a:off x="1303886" y="1885174"/>
            <a:ext cx="1310400" cy="13104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a:spLocks noChangeAspect="1"/>
          </p:cNvSpPr>
          <p:nvPr/>
        </p:nvSpPr>
        <p:spPr>
          <a:xfrm>
            <a:off x="1341686" y="1922974"/>
            <a:ext cx="1241604" cy="124160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a:spLocks noChangeAspect="1"/>
          </p:cNvSpPr>
          <p:nvPr/>
        </p:nvSpPr>
        <p:spPr>
          <a:xfrm>
            <a:off x="1420886" y="2002174"/>
            <a:ext cx="1097460" cy="10974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30152" y="3573016"/>
            <a:ext cx="8221850" cy="646331"/>
          </a:xfrm>
          <a:prstGeom prst="rect">
            <a:avLst/>
          </a:prstGeom>
          <a:noFill/>
        </p:spPr>
        <p:txBody>
          <a:bodyPr wrap="square" rtlCol="0">
            <a:spAutoFit/>
          </a:bodyPr>
          <a:lstStyle/>
          <a:p>
            <a:r>
              <a:rPr lang="en-GB" dirty="0" smtClean="0"/>
              <a:t>Multiculturalism for majorities      National Socialism          Gene-centred</a:t>
            </a:r>
          </a:p>
          <a:p>
            <a:endParaRPr lang="en-GB" dirty="0"/>
          </a:p>
        </p:txBody>
      </p:sp>
      <p:sp>
        <p:nvSpPr>
          <p:cNvPr id="23" name="Oval 22"/>
          <p:cNvSpPr>
            <a:spLocks noChangeAspect="1"/>
          </p:cNvSpPr>
          <p:nvPr/>
        </p:nvSpPr>
        <p:spPr>
          <a:xfrm>
            <a:off x="6078173" y="1990899"/>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a:spLocks noChangeAspect="1"/>
          </p:cNvSpPr>
          <p:nvPr/>
        </p:nvSpPr>
        <p:spPr>
          <a:xfrm>
            <a:off x="6088973" y="2001699"/>
            <a:ext cx="1418400" cy="1418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a:spLocks noChangeAspect="1"/>
          </p:cNvSpPr>
          <p:nvPr/>
        </p:nvSpPr>
        <p:spPr>
          <a:xfrm>
            <a:off x="6115973" y="2028699"/>
            <a:ext cx="1364400" cy="136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a:spLocks noChangeAspect="1"/>
          </p:cNvSpPr>
          <p:nvPr/>
        </p:nvSpPr>
        <p:spPr>
          <a:xfrm>
            <a:off x="6195173" y="2107899"/>
            <a:ext cx="1206000" cy="12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a:spLocks noChangeAspect="1"/>
          </p:cNvSpPr>
          <p:nvPr/>
        </p:nvSpPr>
        <p:spPr>
          <a:xfrm>
            <a:off x="4276800" y="2415699"/>
            <a:ext cx="590400" cy="590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a:spLocks noChangeAspect="1"/>
          </p:cNvSpPr>
          <p:nvPr/>
        </p:nvSpPr>
        <p:spPr>
          <a:xfrm>
            <a:off x="4343220" y="2482119"/>
            <a:ext cx="457560" cy="45756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a:spLocks noChangeAspect="1"/>
          </p:cNvSpPr>
          <p:nvPr/>
        </p:nvSpPr>
        <p:spPr>
          <a:xfrm>
            <a:off x="4385286" y="2524185"/>
            <a:ext cx="373428" cy="3734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3131840" y="2295400"/>
            <a:ext cx="504056" cy="830997"/>
          </a:xfrm>
          <a:prstGeom prst="rect">
            <a:avLst/>
          </a:prstGeom>
          <a:noFill/>
        </p:spPr>
        <p:txBody>
          <a:bodyPr wrap="square" rtlCol="0">
            <a:spAutoFit/>
          </a:bodyPr>
          <a:lstStyle/>
          <a:p>
            <a:r>
              <a:rPr lang="en-GB" sz="4800" dirty="0" smtClean="0"/>
              <a:t>+</a:t>
            </a:r>
          </a:p>
        </p:txBody>
      </p:sp>
      <p:sp>
        <p:nvSpPr>
          <p:cNvPr id="33" name="TextBox 32"/>
          <p:cNvSpPr txBox="1"/>
          <p:nvPr/>
        </p:nvSpPr>
        <p:spPr>
          <a:xfrm>
            <a:off x="5231575" y="2372247"/>
            <a:ext cx="432048" cy="830997"/>
          </a:xfrm>
          <a:prstGeom prst="rect">
            <a:avLst/>
          </a:prstGeom>
          <a:noFill/>
        </p:spPr>
        <p:txBody>
          <a:bodyPr wrap="square" rtlCol="0">
            <a:spAutoFit/>
          </a:bodyPr>
          <a:lstStyle/>
          <a:p>
            <a:r>
              <a:rPr lang="en-GB" sz="4800" dirty="0" smtClean="0"/>
              <a:t>≈</a:t>
            </a:r>
            <a:endParaRPr lang="en-GB" sz="4800" dirty="0"/>
          </a:p>
        </p:txBody>
      </p:sp>
      <p:sp>
        <p:nvSpPr>
          <p:cNvPr id="34" name="Oval 33"/>
          <p:cNvSpPr>
            <a:spLocks noChangeAspect="1"/>
          </p:cNvSpPr>
          <p:nvPr/>
        </p:nvSpPr>
        <p:spPr>
          <a:xfrm>
            <a:off x="731347" y="3901303"/>
            <a:ext cx="360000" cy="36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a:spLocks noChangeAspect="1"/>
          </p:cNvSpPr>
          <p:nvPr/>
        </p:nvSpPr>
        <p:spPr>
          <a:xfrm>
            <a:off x="1774623" y="3917238"/>
            <a:ext cx="360000" cy="360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a:spLocks noChangeAspect="1"/>
          </p:cNvSpPr>
          <p:nvPr/>
        </p:nvSpPr>
        <p:spPr>
          <a:xfrm>
            <a:off x="2646528" y="3917238"/>
            <a:ext cx="360000" cy="36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a:spLocks noChangeAspect="1"/>
          </p:cNvSpPr>
          <p:nvPr/>
        </p:nvSpPr>
        <p:spPr>
          <a:xfrm>
            <a:off x="3484860" y="3935516"/>
            <a:ext cx="360000" cy="36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519026" y="4310892"/>
            <a:ext cx="4022051" cy="369332"/>
          </a:xfrm>
          <a:prstGeom prst="rect">
            <a:avLst/>
          </a:prstGeom>
          <a:noFill/>
        </p:spPr>
        <p:txBody>
          <a:bodyPr wrap="square" rtlCol="0">
            <a:spAutoFit/>
          </a:bodyPr>
          <a:lstStyle/>
          <a:p>
            <a:r>
              <a:rPr lang="en-GB" dirty="0" smtClean="0"/>
              <a:t>  Self      Offspring   </a:t>
            </a:r>
            <a:r>
              <a:rPr lang="en-GB" dirty="0" err="1" smtClean="0"/>
              <a:t>Ethny</a:t>
            </a:r>
            <a:r>
              <a:rPr lang="en-GB" dirty="0" smtClean="0"/>
              <a:t>   Humanity</a:t>
            </a:r>
            <a:endParaRPr lang="en-GB" dirty="0"/>
          </a:p>
        </p:txBody>
      </p:sp>
    </p:spTree>
    <p:extLst>
      <p:ext uri="{BB962C8B-B14F-4D97-AF65-F5344CB8AC3E}">
        <p14:creationId xmlns:p14="http://schemas.microsoft.com/office/powerpoint/2010/main" val="1696720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4797152"/>
            <a:ext cx="8407893" cy="1584175"/>
          </a:xfrm>
        </p:spPr>
        <p:txBody>
          <a:bodyPr/>
          <a:lstStyle/>
          <a:p>
            <a:r>
              <a:rPr lang="en-GB" dirty="0" smtClean="0"/>
              <a:t>Multiculturalism for minorities is equivalent to the gene-centred optimal.</a:t>
            </a:r>
          </a:p>
          <a:p>
            <a:r>
              <a:rPr lang="en-GB" dirty="0"/>
              <a:t>M</a:t>
            </a:r>
            <a:r>
              <a:rPr lang="en-GB" dirty="0" smtClean="0"/>
              <a:t>inorities should be content with the status quo.</a:t>
            </a:r>
            <a:endParaRPr lang="en-GB" dirty="0"/>
          </a:p>
        </p:txBody>
      </p:sp>
      <p:sp>
        <p:nvSpPr>
          <p:cNvPr id="3" name="Title 2"/>
          <p:cNvSpPr>
            <a:spLocks noGrp="1"/>
          </p:cNvSpPr>
          <p:nvPr>
            <p:ph type="title"/>
          </p:nvPr>
        </p:nvSpPr>
        <p:spPr/>
        <p:txBody>
          <a:bodyPr/>
          <a:lstStyle/>
          <a:p>
            <a:r>
              <a:rPr lang="en-GB" dirty="0"/>
              <a:t>Multiculturalism for Minorities</a:t>
            </a:r>
          </a:p>
        </p:txBody>
      </p:sp>
      <p:sp>
        <p:nvSpPr>
          <p:cNvPr id="4" name="Oval 3"/>
          <p:cNvSpPr>
            <a:spLocks noChangeAspect="1"/>
          </p:cNvSpPr>
          <p:nvPr/>
        </p:nvSpPr>
        <p:spPr>
          <a:xfrm>
            <a:off x="1453998" y="1927321"/>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a:spLocks noChangeAspect="1"/>
          </p:cNvSpPr>
          <p:nvPr/>
        </p:nvSpPr>
        <p:spPr>
          <a:xfrm>
            <a:off x="1464798" y="1938121"/>
            <a:ext cx="1418400" cy="1418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a:spLocks noChangeAspect="1"/>
          </p:cNvSpPr>
          <p:nvPr/>
        </p:nvSpPr>
        <p:spPr>
          <a:xfrm>
            <a:off x="1491798" y="1965121"/>
            <a:ext cx="1364400" cy="136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a:spLocks noChangeAspect="1"/>
          </p:cNvSpPr>
          <p:nvPr/>
        </p:nvSpPr>
        <p:spPr>
          <a:xfrm>
            <a:off x="1570998" y="2044321"/>
            <a:ext cx="1206000" cy="12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54606" y="3365123"/>
            <a:ext cx="8221850" cy="369332"/>
          </a:xfrm>
          <a:prstGeom prst="rect">
            <a:avLst/>
          </a:prstGeom>
          <a:noFill/>
        </p:spPr>
        <p:txBody>
          <a:bodyPr wrap="square" rtlCol="0">
            <a:spAutoFit/>
          </a:bodyPr>
          <a:lstStyle/>
          <a:p>
            <a:r>
              <a:rPr lang="en-GB" dirty="0" smtClean="0"/>
              <a:t>Multiculturalism for minorities                                       Gene-centred         </a:t>
            </a:r>
            <a:endParaRPr lang="en-GB" dirty="0"/>
          </a:p>
        </p:txBody>
      </p:sp>
      <p:sp>
        <p:nvSpPr>
          <p:cNvPr id="23" name="Oval 22"/>
          <p:cNvSpPr>
            <a:spLocks noChangeAspect="1"/>
          </p:cNvSpPr>
          <p:nvPr/>
        </p:nvSpPr>
        <p:spPr>
          <a:xfrm>
            <a:off x="5679136" y="1909800"/>
            <a:ext cx="1440000" cy="144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a:spLocks noChangeAspect="1"/>
          </p:cNvSpPr>
          <p:nvPr/>
        </p:nvSpPr>
        <p:spPr>
          <a:xfrm>
            <a:off x="5689936" y="1920600"/>
            <a:ext cx="1418400" cy="1418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a:spLocks noChangeAspect="1"/>
          </p:cNvSpPr>
          <p:nvPr/>
        </p:nvSpPr>
        <p:spPr>
          <a:xfrm>
            <a:off x="5716936" y="1947600"/>
            <a:ext cx="1364400" cy="136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a:spLocks noChangeAspect="1"/>
          </p:cNvSpPr>
          <p:nvPr/>
        </p:nvSpPr>
        <p:spPr>
          <a:xfrm>
            <a:off x="5796136" y="2026800"/>
            <a:ext cx="1206000" cy="12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292266" y="2390293"/>
            <a:ext cx="546529" cy="830997"/>
          </a:xfrm>
          <a:prstGeom prst="rect">
            <a:avLst/>
          </a:prstGeom>
          <a:noFill/>
        </p:spPr>
        <p:txBody>
          <a:bodyPr wrap="square" rtlCol="0">
            <a:spAutoFit/>
          </a:bodyPr>
          <a:lstStyle/>
          <a:p>
            <a:r>
              <a:rPr lang="en-GB" sz="4800" dirty="0" smtClean="0"/>
              <a:t>=</a:t>
            </a:r>
            <a:endParaRPr lang="en-GB" sz="4800" dirty="0"/>
          </a:p>
        </p:txBody>
      </p:sp>
      <p:sp>
        <p:nvSpPr>
          <p:cNvPr id="21" name="Oval 20"/>
          <p:cNvSpPr>
            <a:spLocks noChangeAspect="1"/>
          </p:cNvSpPr>
          <p:nvPr/>
        </p:nvSpPr>
        <p:spPr>
          <a:xfrm>
            <a:off x="948685" y="3718520"/>
            <a:ext cx="360000" cy="36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a:spLocks noChangeAspect="1"/>
          </p:cNvSpPr>
          <p:nvPr/>
        </p:nvSpPr>
        <p:spPr>
          <a:xfrm>
            <a:off x="1878134" y="3725880"/>
            <a:ext cx="360000" cy="360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a:spLocks noChangeAspect="1"/>
          </p:cNvSpPr>
          <p:nvPr/>
        </p:nvSpPr>
        <p:spPr>
          <a:xfrm>
            <a:off x="2776998" y="3734455"/>
            <a:ext cx="360000" cy="36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a:spLocks noChangeAspect="1"/>
          </p:cNvSpPr>
          <p:nvPr/>
        </p:nvSpPr>
        <p:spPr>
          <a:xfrm>
            <a:off x="3653331" y="3736093"/>
            <a:ext cx="360000" cy="360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736364" y="4128109"/>
            <a:ext cx="4022051" cy="369332"/>
          </a:xfrm>
          <a:prstGeom prst="rect">
            <a:avLst/>
          </a:prstGeom>
          <a:noFill/>
        </p:spPr>
        <p:txBody>
          <a:bodyPr wrap="square" rtlCol="0">
            <a:spAutoFit/>
          </a:bodyPr>
          <a:lstStyle/>
          <a:p>
            <a:r>
              <a:rPr lang="en-GB" dirty="0" smtClean="0"/>
              <a:t>  Self      Offspring   </a:t>
            </a:r>
            <a:r>
              <a:rPr lang="en-GB" dirty="0" err="1" smtClean="0"/>
              <a:t>Ethny</a:t>
            </a:r>
            <a:r>
              <a:rPr lang="en-GB" dirty="0" smtClean="0"/>
              <a:t>   Humanity</a:t>
            </a:r>
            <a:endParaRPr lang="en-GB" dirty="0"/>
          </a:p>
        </p:txBody>
      </p:sp>
    </p:spTree>
    <p:extLst>
      <p:ext uri="{BB962C8B-B14F-4D97-AF65-F5344CB8AC3E}">
        <p14:creationId xmlns:p14="http://schemas.microsoft.com/office/powerpoint/2010/main" val="1332758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a:t>The male contingent of a </a:t>
            </a:r>
            <a:r>
              <a:rPr lang="en-GB" dirty="0" smtClean="0"/>
              <a:t>man’s </a:t>
            </a:r>
            <a:r>
              <a:rPr lang="en-GB" dirty="0"/>
              <a:t>in-group is his own dominance </a:t>
            </a:r>
            <a:r>
              <a:rPr lang="en-GB" dirty="0" smtClean="0"/>
              <a:t>hierarchy. </a:t>
            </a:r>
            <a:r>
              <a:rPr lang="en-GB" dirty="0"/>
              <a:t>Individuals of a different nationality or race will clearly be from a different dominance hierarchy, so race/nationality acts as an in-group/out-group marker. In-group/out-group biases imply that men have a strong sense of identity with their own nationality/race, and tend to act so as to exclude others.</a:t>
            </a:r>
          </a:p>
        </p:txBody>
      </p:sp>
      <p:sp>
        <p:nvSpPr>
          <p:cNvPr id="3" name="Title 2"/>
          <p:cNvSpPr>
            <a:spLocks noGrp="1"/>
          </p:cNvSpPr>
          <p:nvPr>
            <p:ph type="title"/>
          </p:nvPr>
        </p:nvSpPr>
        <p:spPr/>
        <p:txBody>
          <a:bodyPr/>
          <a:lstStyle/>
          <a:p>
            <a:r>
              <a:rPr lang="en-GB" dirty="0" smtClean="0"/>
              <a:t>In-group/Out-Group Biases</a:t>
            </a:r>
            <a:endParaRPr lang="en-GB" dirty="0"/>
          </a:p>
        </p:txBody>
      </p:sp>
    </p:spTree>
    <p:extLst>
      <p:ext uri="{BB962C8B-B14F-4D97-AF65-F5344CB8AC3E}">
        <p14:creationId xmlns:p14="http://schemas.microsoft.com/office/powerpoint/2010/main" val="208086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GB" dirty="0" smtClean="0"/>
              <a:t>Ethnocentrism and </a:t>
            </a:r>
            <a:r>
              <a:rPr lang="en-GB" dirty="0"/>
              <a:t>a</a:t>
            </a:r>
            <a:r>
              <a:rPr lang="en-GB" dirty="0" smtClean="0"/>
              <a:t>nti-immigration attitudes </a:t>
            </a:r>
            <a:r>
              <a:rPr lang="en-GB" dirty="0"/>
              <a:t>are innate, and if they were not so, different sub-species (i.e. races) could not have evolved in the first place (McGregor 1986).</a:t>
            </a:r>
            <a:endParaRPr lang="en-GB" dirty="0" smtClean="0"/>
          </a:p>
          <a:p>
            <a:pPr algn="just"/>
            <a:r>
              <a:rPr lang="en-GB" dirty="0" err="1" smtClean="0"/>
              <a:t>Vanhanen</a:t>
            </a:r>
            <a:r>
              <a:rPr lang="en-GB" dirty="0" smtClean="0"/>
              <a:t> </a:t>
            </a:r>
            <a:r>
              <a:rPr lang="en-GB" dirty="0"/>
              <a:t>(1999) found that the correlation between ethnic heterogeneity and institutionalized ethnic conflict was 0.73. For example, to take the extremes, North Korea, South Korea and Lesotho were low in both ethnic heterogeneity and ethnic conflict, whilst Sudan was high in both</a:t>
            </a:r>
            <a:r>
              <a:rPr lang="en-GB" dirty="0" smtClean="0"/>
              <a:t>.</a:t>
            </a:r>
          </a:p>
          <a:p>
            <a:pPr algn="just"/>
            <a:r>
              <a:rPr lang="en-GB" dirty="0"/>
              <a:t>Multiculturalism </a:t>
            </a:r>
            <a:r>
              <a:rPr lang="en-GB" dirty="0" smtClean="0"/>
              <a:t>has failed in the Soviet </a:t>
            </a:r>
            <a:r>
              <a:rPr lang="en-GB" dirty="0"/>
              <a:t>Union, Yugoslavia, Rwanda, Zaire, Iraq, </a:t>
            </a:r>
            <a:r>
              <a:rPr lang="en-GB" dirty="0" smtClean="0"/>
              <a:t>etc.</a:t>
            </a:r>
          </a:p>
          <a:p>
            <a:pPr algn="just"/>
            <a:r>
              <a:rPr lang="en-GB" dirty="0" smtClean="0"/>
              <a:t>Western </a:t>
            </a:r>
            <a:r>
              <a:rPr lang="en-GB" dirty="0"/>
              <a:t>governments have allowed mass immigration because it boosts tax revenue and keeps inflation </a:t>
            </a:r>
            <a:r>
              <a:rPr lang="en-GB" dirty="0" smtClean="0"/>
              <a:t>down.  They are forced to </a:t>
            </a:r>
            <a:r>
              <a:rPr lang="en-GB" dirty="0"/>
              <a:t>encourage cooperation by enforcing egalitarianism by stigmatizing perfectly natural in-group biases in the guise of </a:t>
            </a:r>
            <a:r>
              <a:rPr lang="en-GB" dirty="0" smtClean="0"/>
              <a:t>‘racism’.</a:t>
            </a:r>
            <a:endParaRPr lang="en-GB" dirty="0"/>
          </a:p>
        </p:txBody>
      </p:sp>
      <p:sp>
        <p:nvSpPr>
          <p:cNvPr id="3" name="Title 2"/>
          <p:cNvSpPr>
            <a:spLocks noGrp="1"/>
          </p:cNvSpPr>
          <p:nvPr>
            <p:ph type="title"/>
          </p:nvPr>
        </p:nvSpPr>
        <p:spPr/>
        <p:txBody>
          <a:bodyPr/>
          <a:lstStyle/>
          <a:p>
            <a:r>
              <a:rPr lang="en-GB" dirty="0" smtClean="0"/>
              <a:t>Immigration</a:t>
            </a:r>
            <a:endParaRPr lang="en-GB" dirty="0"/>
          </a:p>
        </p:txBody>
      </p:sp>
    </p:spTree>
    <p:extLst>
      <p:ext uri="{BB962C8B-B14F-4D97-AF65-F5344CB8AC3E}">
        <p14:creationId xmlns:p14="http://schemas.microsoft.com/office/powerpoint/2010/main" val="1355010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lgn="just">
              <a:buNone/>
            </a:pPr>
            <a:r>
              <a:rPr lang="en-GB" dirty="0"/>
              <a:t>Wealth is a proxy for the mate value of males, so economics is an approximation of psychology.</a:t>
            </a:r>
          </a:p>
          <a:p>
            <a:pPr marL="45720" indent="0" algn="just">
              <a:buNone/>
            </a:pPr>
            <a:endParaRPr lang="en-GB" dirty="0"/>
          </a:p>
          <a:p>
            <a:pPr marL="45720" indent="0" algn="just">
              <a:buNone/>
            </a:pPr>
            <a:r>
              <a:rPr lang="en-GB" dirty="0"/>
              <a:t>T</a:t>
            </a:r>
            <a:r>
              <a:rPr lang="en-GB" dirty="0" smtClean="0"/>
              <a:t>he </a:t>
            </a:r>
            <a:r>
              <a:rPr lang="en-GB" dirty="0"/>
              <a:t>unboundedly rational economic man who seeks to maximize utility is consistent with </a:t>
            </a:r>
            <a:r>
              <a:rPr lang="en-GB" i="1" dirty="0"/>
              <a:t>Homo sapiens</a:t>
            </a:r>
            <a:r>
              <a:rPr lang="en-GB" dirty="0"/>
              <a:t> if and only if his utility coincides with gene replication</a:t>
            </a:r>
            <a:r>
              <a:rPr lang="en-GB" dirty="0" smtClean="0"/>
              <a:t>.</a:t>
            </a:r>
            <a:endParaRPr lang="en-GB" dirty="0"/>
          </a:p>
          <a:p>
            <a:pPr marL="45720" indent="0" algn="just">
              <a:buNone/>
            </a:pPr>
            <a:endParaRPr lang="en-GB" dirty="0"/>
          </a:p>
          <a:p>
            <a:pPr marL="45720" indent="0" algn="just">
              <a:buNone/>
            </a:pPr>
            <a:r>
              <a:rPr lang="en-GB" dirty="0"/>
              <a:t>Economics is </a:t>
            </a:r>
            <a:r>
              <a:rPr lang="en-GB" dirty="0" smtClean="0"/>
              <a:t>egalitarian</a:t>
            </a:r>
            <a:r>
              <a:rPr lang="en-GB" dirty="0"/>
              <a:t>. It starts from the premise that all races, social groups, societies and individuals are created equal, i.e. have equal potential. Economists speak of ‘developing nations’ and ‘developed nations’, there is never any question of whether or not the developing nations will one day be developed, it is taken that they will catch up. The problem with the assumption of egalitarianism is that scientific psychology and work on intelligence shows that it is profoundly wrong. See, for example, </a:t>
            </a:r>
            <a:r>
              <a:rPr lang="en-GB" dirty="0" smtClean="0"/>
              <a:t>Lynn </a:t>
            </a:r>
            <a:r>
              <a:rPr lang="en-GB" dirty="0"/>
              <a:t>and </a:t>
            </a:r>
            <a:r>
              <a:rPr lang="en-GB" dirty="0" err="1"/>
              <a:t>Vanhanen</a:t>
            </a:r>
            <a:r>
              <a:rPr lang="en-GB" dirty="0"/>
              <a:t> (2002</a:t>
            </a:r>
            <a:r>
              <a:rPr lang="en-GB" dirty="0" smtClean="0"/>
              <a:t>) and </a:t>
            </a:r>
            <a:r>
              <a:rPr lang="en-GB" dirty="0"/>
              <a:t>Lynn (</a:t>
            </a:r>
            <a:r>
              <a:rPr lang="en-GB" dirty="0" smtClean="0"/>
              <a:t>2006).</a:t>
            </a:r>
          </a:p>
          <a:p>
            <a:pPr marL="45720" indent="0">
              <a:buNone/>
            </a:pPr>
            <a:endParaRPr lang="en-GB" dirty="0" smtClean="0"/>
          </a:p>
        </p:txBody>
      </p:sp>
      <p:sp>
        <p:nvSpPr>
          <p:cNvPr id="3" name="Title 2"/>
          <p:cNvSpPr>
            <a:spLocks noGrp="1"/>
          </p:cNvSpPr>
          <p:nvPr>
            <p:ph type="title"/>
          </p:nvPr>
        </p:nvSpPr>
        <p:spPr/>
        <p:txBody>
          <a:bodyPr/>
          <a:lstStyle/>
          <a:p>
            <a:r>
              <a:rPr lang="en-GB" dirty="0" smtClean="0"/>
              <a:t>Economics</a:t>
            </a:r>
            <a:endParaRPr lang="en-GB" dirty="0"/>
          </a:p>
        </p:txBody>
      </p:sp>
    </p:spTree>
    <p:extLst>
      <p:ext uri="{BB962C8B-B14F-4D97-AF65-F5344CB8AC3E}">
        <p14:creationId xmlns:p14="http://schemas.microsoft.com/office/powerpoint/2010/main" val="25322338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lgn="just">
              <a:buNone/>
            </a:pPr>
            <a:r>
              <a:rPr lang="en-GB" dirty="0"/>
              <a:t>Lynn and </a:t>
            </a:r>
            <a:r>
              <a:rPr lang="en-GB" dirty="0" err="1"/>
              <a:t>Vanhanen</a:t>
            </a:r>
            <a:r>
              <a:rPr lang="en-GB" dirty="0"/>
              <a:t> (2002, 2006) found that the wealth of a nation is largely determined by three factors:</a:t>
            </a:r>
          </a:p>
          <a:p>
            <a:pPr algn="just"/>
            <a:r>
              <a:rPr lang="en-GB" dirty="0"/>
              <a:t>the intelligence of the population</a:t>
            </a:r>
          </a:p>
          <a:p>
            <a:pPr algn="just"/>
            <a:r>
              <a:rPr lang="en-GB" dirty="0"/>
              <a:t>the extent to which the country has a market economy</a:t>
            </a:r>
          </a:p>
          <a:p>
            <a:pPr algn="just"/>
            <a:r>
              <a:rPr lang="en-GB" dirty="0"/>
              <a:t>natural resources</a:t>
            </a:r>
          </a:p>
          <a:p>
            <a:pPr marL="45720" indent="0" algn="just">
              <a:buNone/>
            </a:pPr>
            <a:endParaRPr lang="en-GB" dirty="0"/>
          </a:p>
          <a:p>
            <a:pPr marL="45720" indent="0" algn="just">
              <a:buNone/>
            </a:pPr>
            <a:r>
              <a:rPr lang="en-GB" dirty="0"/>
              <a:t>The first two being the most important, and equally so</a:t>
            </a:r>
            <a:r>
              <a:rPr lang="en-GB" dirty="0" smtClean="0"/>
              <a:t>.</a:t>
            </a:r>
          </a:p>
          <a:p>
            <a:pPr marL="45720" indent="0" algn="just">
              <a:buNone/>
            </a:pPr>
            <a:endParaRPr lang="en-GB" dirty="0"/>
          </a:p>
          <a:p>
            <a:pPr marL="45720" indent="0" algn="just">
              <a:buNone/>
            </a:pPr>
            <a:r>
              <a:rPr lang="en-GB" dirty="0" smtClean="0"/>
              <a:t>Note that it is neither capitalism nor ‘free markets’ that lead to economic growth, but a properly regulated market economy.</a:t>
            </a:r>
          </a:p>
          <a:p>
            <a:pPr marL="45720" indent="0" algn="just">
              <a:buNone/>
            </a:pPr>
            <a:endParaRPr lang="en-GB" dirty="0"/>
          </a:p>
          <a:p>
            <a:pPr marL="45720" indent="0" algn="just">
              <a:buNone/>
            </a:pPr>
            <a:r>
              <a:rPr lang="en-GB" dirty="0"/>
              <a:t>The most common criticism of a market economy is that they give rise to class divisions.  But as we </a:t>
            </a:r>
            <a:r>
              <a:rPr lang="en-GB" dirty="0" smtClean="0"/>
              <a:t>have already </a:t>
            </a:r>
            <a:r>
              <a:rPr lang="en-GB" dirty="0"/>
              <a:t>seen, these are not necessarily a bad thing.</a:t>
            </a:r>
            <a:endParaRPr lang="en-GB" dirty="0" smtClean="0"/>
          </a:p>
        </p:txBody>
      </p:sp>
      <p:sp>
        <p:nvSpPr>
          <p:cNvPr id="3" name="Title 2"/>
          <p:cNvSpPr>
            <a:spLocks noGrp="1"/>
          </p:cNvSpPr>
          <p:nvPr>
            <p:ph type="title"/>
          </p:nvPr>
        </p:nvSpPr>
        <p:spPr/>
        <p:txBody>
          <a:bodyPr/>
          <a:lstStyle/>
          <a:p>
            <a:r>
              <a:rPr lang="en-GB" dirty="0" smtClean="0"/>
              <a:t>Economy</a:t>
            </a:r>
            <a:endParaRPr lang="en-GB" dirty="0"/>
          </a:p>
        </p:txBody>
      </p:sp>
    </p:spTree>
    <p:extLst>
      <p:ext uri="{BB962C8B-B14F-4D97-AF65-F5344CB8AC3E}">
        <p14:creationId xmlns:p14="http://schemas.microsoft.com/office/powerpoint/2010/main" val="1787963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dirty="0" smtClean="0"/>
              <a:t>Economic </a:t>
            </a:r>
            <a:r>
              <a:rPr lang="en-GB" dirty="0"/>
              <a:t>growth is a measurement of the value that humans place on their own consumption, not the consumption of resources, so continual economic growth within a finite physical system is possible, as long as technology </a:t>
            </a:r>
            <a:r>
              <a:rPr lang="en-GB" dirty="0" smtClean="0"/>
              <a:t>progresses.</a:t>
            </a:r>
          </a:p>
          <a:p>
            <a:pPr algn="just"/>
            <a:r>
              <a:rPr lang="en-GB" dirty="0" smtClean="0"/>
              <a:t>For </a:t>
            </a:r>
            <a:r>
              <a:rPr lang="en-GB" dirty="0"/>
              <a:t>example, as oil runs out, it may be substituted with solar panels, and as technology progresses, solar cells may be sliced more thinly (thus doing more with less), and as technology progresses further still, nuclear fusion may become feasible.  In other words, economic growth is bounded only by human </a:t>
            </a:r>
            <a:r>
              <a:rPr lang="en-GB" dirty="0" smtClean="0"/>
              <a:t>ingenuity.</a:t>
            </a:r>
          </a:p>
          <a:p>
            <a:pPr algn="just"/>
            <a:r>
              <a:rPr lang="en-GB" dirty="0" smtClean="0"/>
              <a:t>However</a:t>
            </a:r>
            <a:r>
              <a:rPr lang="en-GB" dirty="0"/>
              <a:t>, in practice currently much growth is indeed </a:t>
            </a:r>
            <a:r>
              <a:rPr lang="en-GB" dirty="0" smtClean="0"/>
              <a:t>fuelled </a:t>
            </a:r>
            <a:r>
              <a:rPr lang="en-GB" dirty="0"/>
              <a:t>by the use of resources.  Globally, fossil fuels currently supply around </a:t>
            </a:r>
            <a:r>
              <a:rPr lang="en-GB" dirty="0" smtClean="0"/>
              <a:t>80% </a:t>
            </a:r>
            <a:r>
              <a:rPr lang="en-GB" dirty="0"/>
              <a:t>of primary energy, and this figure is expected to remain largely the same through to 2030.</a:t>
            </a:r>
          </a:p>
        </p:txBody>
      </p:sp>
      <p:sp>
        <p:nvSpPr>
          <p:cNvPr id="3" name="Title 2"/>
          <p:cNvSpPr>
            <a:spLocks noGrp="1"/>
          </p:cNvSpPr>
          <p:nvPr>
            <p:ph type="title"/>
          </p:nvPr>
        </p:nvSpPr>
        <p:spPr/>
        <p:txBody>
          <a:bodyPr/>
          <a:lstStyle/>
          <a:p>
            <a:r>
              <a:rPr lang="en-GB" dirty="0" smtClean="0"/>
              <a:t>SUSTAINABLE GROWTH</a:t>
            </a:r>
            <a:endParaRPr lang="en-GB" dirty="0"/>
          </a:p>
        </p:txBody>
      </p:sp>
    </p:spTree>
    <p:extLst>
      <p:ext uri="{BB962C8B-B14F-4D97-AF65-F5344CB8AC3E}">
        <p14:creationId xmlns:p14="http://schemas.microsoft.com/office/powerpoint/2010/main" val="1749456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dirty="0"/>
              <a:t>Politics should not be based on utopian-inspired ideology, but on </a:t>
            </a:r>
            <a:r>
              <a:rPr lang="en-GB" dirty="0" smtClean="0"/>
              <a:t>science.</a:t>
            </a:r>
          </a:p>
          <a:p>
            <a:pPr algn="just"/>
            <a:r>
              <a:rPr lang="en-GB" dirty="0" smtClean="0"/>
              <a:t>The </a:t>
            </a:r>
            <a:r>
              <a:rPr lang="en-GB" dirty="0"/>
              <a:t>scientific approach to constructing an accurate model of human nature involves using a bottom-up evolutionary </a:t>
            </a:r>
            <a:r>
              <a:rPr lang="en-GB" dirty="0" smtClean="0"/>
              <a:t>approach.</a:t>
            </a:r>
          </a:p>
          <a:p>
            <a:pPr algn="just"/>
            <a:r>
              <a:rPr lang="en-GB" dirty="0" smtClean="0"/>
              <a:t>In </a:t>
            </a:r>
            <a:r>
              <a:rPr lang="en-GB" dirty="0"/>
              <a:t>common with all other species, humans have evolved </a:t>
            </a:r>
            <a:r>
              <a:rPr lang="en-GB" dirty="0" smtClean="0"/>
              <a:t>‘as if’ </a:t>
            </a:r>
            <a:r>
              <a:rPr lang="en-GB" dirty="0"/>
              <a:t>reproduction was the sole goal for which they were </a:t>
            </a:r>
            <a:r>
              <a:rPr lang="en-GB" dirty="0" smtClean="0"/>
              <a:t>‘designed’, </a:t>
            </a:r>
            <a:r>
              <a:rPr lang="en-GB" dirty="0"/>
              <a:t>and everything they do is a means to that </a:t>
            </a:r>
            <a:r>
              <a:rPr lang="en-GB" dirty="0" smtClean="0"/>
              <a:t>end.</a:t>
            </a:r>
          </a:p>
          <a:p>
            <a:pPr algn="just"/>
            <a:r>
              <a:rPr lang="en-GB" dirty="0" smtClean="0"/>
              <a:t>As </a:t>
            </a:r>
            <a:r>
              <a:rPr lang="en-GB" dirty="0"/>
              <a:t>we cannot transcend our genes, if we are to avoid totalitarianism, we must align our politics so that they accommodate human nature</a:t>
            </a:r>
            <a:r>
              <a:rPr lang="en-GB" dirty="0" smtClean="0"/>
              <a:t>.</a:t>
            </a:r>
          </a:p>
          <a:p>
            <a:pPr algn="just"/>
            <a:r>
              <a:rPr lang="en-GB" dirty="0" smtClean="0"/>
              <a:t>Rubin (2002</a:t>
            </a:r>
            <a:r>
              <a:rPr lang="en-GB" dirty="0"/>
              <a:t>) wrote </a:t>
            </a:r>
            <a:r>
              <a:rPr lang="en-GB" i="1" dirty="0"/>
              <a:t>Darwinian Politics: The Evolutionary Origin of </a:t>
            </a:r>
            <a:r>
              <a:rPr lang="en-GB" i="1" dirty="0" smtClean="0"/>
              <a:t>Freedom</a:t>
            </a:r>
            <a:r>
              <a:rPr lang="en-GB" dirty="0" smtClean="0"/>
              <a:t>, but the greatest influences on my thinking here are </a:t>
            </a:r>
            <a:r>
              <a:rPr lang="en-GB" dirty="0" err="1"/>
              <a:t>Gray</a:t>
            </a:r>
            <a:r>
              <a:rPr lang="en-GB" dirty="0"/>
              <a:t> (</a:t>
            </a:r>
            <a:r>
              <a:rPr lang="en-GB" dirty="0" smtClean="0"/>
              <a:t>2008) and </a:t>
            </a:r>
            <a:r>
              <a:rPr lang="en-GB" dirty="0" err="1" smtClean="0"/>
              <a:t>Moxon</a:t>
            </a:r>
            <a:r>
              <a:rPr lang="en-GB" dirty="0" smtClean="0"/>
              <a:t> (2010).</a:t>
            </a:r>
            <a:endParaRPr lang="en-GB" dirty="0"/>
          </a:p>
        </p:txBody>
      </p:sp>
      <p:sp>
        <p:nvSpPr>
          <p:cNvPr id="3" name="Title 2"/>
          <p:cNvSpPr>
            <a:spLocks noGrp="1"/>
          </p:cNvSpPr>
          <p:nvPr>
            <p:ph type="title"/>
          </p:nvPr>
        </p:nvSpPr>
        <p:spPr/>
        <p:txBody>
          <a:bodyPr/>
          <a:lstStyle/>
          <a:p>
            <a:r>
              <a:rPr lang="en-GB" dirty="0" smtClean="0"/>
              <a:t>POLITICS</a:t>
            </a:r>
            <a:endParaRPr lang="en-GB" dirty="0"/>
          </a:p>
        </p:txBody>
      </p:sp>
    </p:spTree>
    <p:extLst>
      <p:ext uri="{BB962C8B-B14F-4D97-AF65-F5344CB8AC3E}">
        <p14:creationId xmlns:p14="http://schemas.microsoft.com/office/powerpoint/2010/main" val="96718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GB" dirty="0" smtClean="0"/>
              <a:t>If </a:t>
            </a:r>
            <a:r>
              <a:rPr lang="en-GB" dirty="0"/>
              <a:t>we wish to perform a cost-benefit analysis on a future public sector </a:t>
            </a:r>
            <a:r>
              <a:rPr lang="en-GB" dirty="0" smtClean="0"/>
              <a:t>project (such as climate change mitigation), </a:t>
            </a:r>
            <a:r>
              <a:rPr lang="en-GB" dirty="0"/>
              <a:t>we must choose a discount rate that reflects </a:t>
            </a:r>
            <a:r>
              <a:rPr lang="en-GB" dirty="0" smtClean="0"/>
              <a:t>society’s </a:t>
            </a:r>
            <a:r>
              <a:rPr lang="en-GB" dirty="0"/>
              <a:t>preference for present benefits over future </a:t>
            </a:r>
            <a:r>
              <a:rPr lang="en-GB" dirty="0" smtClean="0"/>
              <a:t>benefits.</a:t>
            </a:r>
          </a:p>
          <a:p>
            <a:pPr algn="just"/>
            <a:r>
              <a:rPr lang="en-GB" dirty="0" smtClean="0"/>
              <a:t>Although </a:t>
            </a:r>
            <a:r>
              <a:rPr lang="en-GB" dirty="0"/>
              <a:t>humans are simply vehicles that have evolved as if to help ensure that their genes survive in perpetuity, all that is required of individuals is that their ultimate motivation is to reproduce, so we seek to maximize gene replication within our lifetime, but not beyond. During a lifetime, generally the risk that a reward will not be available decreases as one approaches the time that the reward is expected, which leads to a hyperbolic discount function. This account is descriptive, but as we cannot transcend our genes, a prescriptive social discount rate must accommodate our motivational set, so optimally coincides. An </a:t>
            </a:r>
            <a:r>
              <a:rPr lang="en-GB" dirty="0" smtClean="0"/>
              <a:t>individual’s </a:t>
            </a:r>
            <a:r>
              <a:rPr lang="en-GB" dirty="0"/>
              <a:t>discount function is hyperbolic and reaches </a:t>
            </a:r>
            <a:r>
              <a:rPr lang="en-GB" dirty="0" smtClean="0"/>
              <a:t>100% </a:t>
            </a:r>
            <a:r>
              <a:rPr lang="en-GB" dirty="0"/>
              <a:t>at the end of their lifetime.  An equitable social discount function should average the </a:t>
            </a:r>
            <a:r>
              <a:rPr lang="en-GB" dirty="0" smtClean="0"/>
              <a:t>population’s </a:t>
            </a:r>
            <a:r>
              <a:rPr lang="en-GB" dirty="0"/>
              <a:t>individual discount functions.</a:t>
            </a:r>
          </a:p>
        </p:txBody>
      </p:sp>
      <p:sp>
        <p:nvSpPr>
          <p:cNvPr id="3" name="Title 2"/>
          <p:cNvSpPr>
            <a:spLocks noGrp="1"/>
          </p:cNvSpPr>
          <p:nvPr>
            <p:ph type="title"/>
          </p:nvPr>
        </p:nvSpPr>
        <p:spPr/>
        <p:txBody>
          <a:bodyPr/>
          <a:lstStyle/>
          <a:p>
            <a:r>
              <a:rPr lang="en-GB" dirty="0" smtClean="0"/>
              <a:t>Social Discount Rate</a:t>
            </a:r>
            <a:endParaRPr lang="en-GB" dirty="0"/>
          </a:p>
        </p:txBody>
      </p:sp>
    </p:spTree>
    <p:extLst>
      <p:ext uri="{BB962C8B-B14F-4D97-AF65-F5344CB8AC3E}">
        <p14:creationId xmlns:p14="http://schemas.microsoft.com/office/powerpoint/2010/main" val="502945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GB" dirty="0" err="1" smtClean="0"/>
              <a:t>Vanhanen</a:t>
            </a:r>
            <a:r>
              <a:rPr lang="en-GB" dirty="0" smtClean="0"/>
              <a:t> (2009) </a:t>
            </a:r>
            <a:r>
              <a:rPr lang="en-GB" dirty="0"/>
              <a:t>shows that the level of democratization depends on resource distribution, which in turn depends on national IQ and mean temperature, whilst national IQ depends on mean </a:t>
            </a:r>
            <a:r>
              <a:rPr lang="en-GB" dirty="0" smtClean="0"/>
              <a:t>temperature.</a:t>
            </a:r>
          </a:p>
          <a:p>
            <a:pPr algn="just"/>
            <a:r>
              <a:rPr lang="en-GB" dirty="0" smtClean="0"/>
              <a:t>We should therefore accept that countries with a lower intelligence population are unlikely to establish </a:t>
            </a:r>
            <a:r>
              <a:rPr lang="en-GB" dirty="0"/>
              <a:t>and maintain democratic </a:t>
            </a:r>
            <a:r>
              <a:rPr lang="en-GB" dirty="0" smtClean="0"/>
              <a:t>systems of the same quality as those in the West.</a:t>
            </a:r>
          </a:p>
          <a:p>
            <a:pPr algn="just"/>
            <a:r>
              <a:rPr lang="en-GB" dirty="0" err="1" smtClean="0"/>
              <a:t>Vanhanen</a:t>
            </a:r>
            <a:r>
              <a:rPr lang="en-GB" dirty="0" smtClean="0"/>
              <a:t> effectively </a:t>
            </a:r>
            <a:r>
              <a:rPr lang="en-GB" dirty="0"/>
              <a:t>predicted the Arab Spring: </a:t>
            </a:r>
            <a:r>
              <a:rPr lang="en-GB" dirty="0" smtClean="0"/>
              <a:t>‘Tunisia </a:t>
            </a:r>
            <a:r>
              <a:rPr lang="en-GB" dirty="0"/>
              <a:t>should be among the first Arab countries to cross the threshold of democracy’. </a:t>
            </a:r>
            <a:r>
              <a:rPr lang="en-GB" dirty="0" smtClean="0"/>
              <a:t>He also predicted </a:t>
            </a:r>
            <a:r>
              <a:rPr lang="en-GB" dirty="0" err="1" smtClean="0"/>
              <a:t>democracization</a:t>
            </a:r>
            <a:r>
              <a:rPr lang="en-GB" dirty="0" smtClean="0"/>
              <a:t> for Libya and Egypt.  Interestingly, Iraq was only </a:t>
            </a:r>
            <a:r>
              <a:rPr lang="en-GB" dirty="0"/>
              <a:t>slightly below the threshold of </a:t>
            </a:r>
            <a:r>
              <a:rPr lang="en-GB" dirty="0" smtClean="0"/>
              <a:t>democracy.</a:t>
            </a:r>
          </a:p>
          <a:p>
            <a:pPr algn="just"/>
            <a:r>
              <a:rPr lang="en-GB" dirty="0"/>
              <a:t>The attempt to project democracy beyond the national </a:t>
            </a:r>
            <a:r>
              <a:rPr lang="en-GB" dirty="0" smtClean="0"/>
              <a:t>level—in </a:t>
            </a:r>
            <a:r>
              <a:rPr lang="en-GB" dirty="0"/>
              <a:t>the European Union, for </a:t>
            </a:r>
            <a:r>
              <a:rPr lang="en-GB" dirty="0" smtClean="0"/>
              <a:t>example—has </a:t>
            </a:r>
            <a:r>
              <a:rPr lang="en-GB" dirty="0"/>
              <a:t>been a </a:t>
            </a:r>
            <a:r>
              <a:rPr lang="en-GB" dirty="0" smtClean="0"/>
              <a:t>failure.</a:t>
            </a:r>
          </a:p>
          <a:p>
            <a:pPr algn="just"/>
            <a:r>
              <a:rPr lang="en-GB" dirty="0"/>
              <a:t>W</a:t>
            </a:r>
            <a:r>
              <a:rPr lang="en-GB" dirty="0" smtClean="0"/>
              <a:t>ith </a:t>
            </a:r>
            <a:r>
              <a:rPr lang="en-GB" dirty="0"/>
              <a:t>few exceptions, liberal democracy has taken root only in </a:t>
            </a:r>
            <a:r>
              <a:rPr lang="en-GB" dirty="0" smtClean="0"/>
              <a:t>nation-states.</a:t>
            </a:r>
            <a:endParaRPr lang="en-GB" dirty="0"/>
          </a:p>
          <a:p>
            <a:pPr algn="just"/>
            <a:r>
              <a:rPr lang="en-GB" dirty="0"/>
              <a:t>U</a:t>
            </a:r>
            <a:r>
              <a:rPr lang="en-GB" dirty="0" smtClean="0"/>
              <a:t>ndemocratic </a:t>
            </a:r>
            <a:r>
              <a:rPr lang="en-GB" dirty="0"/>
              <a:t>regimes are </a:t>
            </a:r>
            <a:r>
              <a:rPr lang="en-GB" dirty="0" smtClean="0"/>
              <a:t>in the ascendancy, such as China and Iran.</a:t>
            </a:r>
          </a:p>
          <a:p>
            <a:pPr algn="just"/>
            <a:r>
              <a:rPr lang="en-GB" dirty="0"/>
              <a:t>To maximize number of votes, a political party should court the median voter. When a distribution is skewed this leads to policy becoming out of kilter with mean voter preferences</a:t>
            </a:r>
            <a:r>
              <a:rPr lang="en-GB" dirty="0" smtClean="0"/>
              <a:t>.</a:t>
            </a:r>
            <a:endParaRPr lang="en-GB" dirty="0"/>
          </a:p>
        </p:txBody>
      </p:sp>
      <p:sp>
        <p:nvSpPr>
          <p:cNvPr id="3" name="Title 2"/>
          <p:cNvSpPr>
            <a:spLocks noGrp="1"/>
          </p:cNvSpPr>
          <p:nvPr>
            <p:ph type="title"/>
          </p:nvPr>
        </p:nvSpPr>
        <p:spPr/>
        <p:txBody>
          <a:bodyPr/>
          <a:lstStyle/>
          <a:p>
            <a:r>
              <a:rPr lang="en-GB" dirty="0" smtClean="0"/>
              <a:t>Democracy</a:t>
            </a:r>
            <a:endParaRPr lang="en-GB" dirty="0"/>
          </a:p>
        </p:txBody>
      </p:sp>
    </p:spTree>
    <p:extLst>
      <p:ext uri="{BB962C8B-B14F-4D97-AF65-F5344CB8AC3E}">
        <p14:creationId xmlns:p14="http://schemas.microsoft.com/office/powerpoint/2010/main" val="19526443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dirty="0" err="1" smtClean="0"/>
              <a:t>Neoconservatism</a:t>
            </a:r>
            <a:r>
              <a:rPr lang="en-GB" dirty="0" smtClean="0"/>
              <a:t> </a:t>
            </a:r>
            <a:r>
              <a:rPr lang="en-GB" dirty="0"/>
              <a:t>originated </a:t>
            </a:r>
            <a:r>
              <a:rPr lang="en-GB" dirty="0" smtClean="0"/>
              <a:t>from the political left, and is defined by its ideology of universal </a:t>
            </a:r>
            <a:r>
              <a:rPr lang="en-GB" dirty="0"/>
              <a:t>democracy and the war on </a:t>
            </a:r>
            <a:r>
              <a:rPr lang="en-GB" dirty="0" smtClean="0"/>
              <a:t>terror.</a:t>
            </a:r>
          </a:p>
          <a:p>
            <a:pPr algn="just"/>
            <a:r>
              <a:rPr lang="en-GB" dirty="0" smtClean="0"/>
              <a:t>Led </a:t>
            </a:r>
            <a:r>
              <a:rPr lang="en-GB" dirty="0"/>
              <a:t>by the US, Western governments </a:t>
            </a:r>
            <a:r>
              <a:rPr lang="en-GB" dirty="0" smtClean="0"/>
              <a:t>launched </a:t>
            </a:r>
            <a:r>
              <a:rPr lang="en-GB" dirty="0"/>
              <a:t>a campaign to export </a:t>
            </a:r>
            <a:r>
              <a:rPr lang="en-GB" dirty="0" smtClean="0"/>
              <a:t>American-style democracy </a:t>
            </a:r>
            <a:r>
              <a:rPr lang="en-GB" dirty="0"/>
              <a:t>to the Middle East and throughout the </a:t>
            </a:r>
            <a:r>
              <a:rPr lang="en-GB" dirty="0" smtClean="0"/>
              <a:t>world, </a:t>
            </a:r>
            <a:r>
              <a:rPr lang="en-GB" dirty="0"/>
              <a:t>an impossible dream that in many countries could only produce </a:t>
            </a:r>
            <a:r>
              <a:rPr lang="en-GB" dirty="0" smtClean="0"/>
              <a:t>chaos.</a:t>
            </a:r>
            <a:endParaRPr lang="en-GB" dirty="0"/>
          </a:p>
          <a:p>
            <a:pPr algn="just"/>
            <a:r>
              <a:rPr lang="en-GB" dirty="0"/>
              <a:t>O</a:t>
            </a:r>
            <a:r>
              <a:rPr lang="en-GB" dirty="0" smtClean="0"/>
              <a:t>verthrowing a tyranny </a:t>
            </a:r>
            <a:r>
              <a:rPr lang="en-GB" dirty="0"/>
              <a:t>may bring democracy without advancing </a:t>
            </a:r>
            <a:r>
              <a:rPr lang="en-GB" dirty="0" smtClean="0"/>
              <a:t>liberty.</a:t>
            </a:r>
            <a:endParaRPr lang="en-GB" dirty="0"/>
          </a:p>
        </p:txBody>
      </p:sp>
      <p:sp>
        <p:nvSpPr>
          <p:cNvPr id="3" name="Title 2"/>
          <p:cNvSpPr>
            <a:spLocks noGrp="1"/>
          </p:cNvSpPr>
          <p:nvPr>
            <p:ph type="title"/>
          </p:nvPr>
        </p:nvSpPr>
        <p:spPr/>
        <p:txBody>
          <a:bodyPr/>
          <a:lstStyle/>
          <a:p>
            <a:r>
              <a:rPr lang="en-GB" dirty="0" err="1"/>
              <a:t>Neoconservatism</a:t>
            </a:r>
            <a:endParaRPr lang="en-GB" dirty="0"/>
          </a:p>
        </p:txBody>
      </p:sp>
    </p:spTree>
    <p:extLst>
      <p:ext uri="{BB962C8B-B14F-4D97-AF65-F5344CB8AC3E}">
        <p14:creationId xmlns:p14="http://schemas.microsoft.com/office/powerpoint/2010/main" val="6650323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GB" dirty="0"/>
              <a:t>Religious beliefs are ubiquitous across cultures and time, and are likely innate</a:t>
            </a:r>
            <a:r>
              <a:rPr lang="en-GB" dirty="0" smtClean="0"/>
              <a:t>.</a:t>
            </a:r>
          </a:p>
          <a:p>
            <a:pPr marL="45720" indent="0" algn="just">
              <a:buNone/>
            </a:pPr>
            <a:endParaRPr lang="en-GB" dirty="0"/>
          </a:p>
          <a:p>
            <a:pPr algn="just"/>
            <a:r>
              <a:rPr lang="en-GB" dirty="0"/>
              <a:t>Human nature includes cultural conformism.  Ritual reinforces cultural conformity, so religion (although irrational) should be accommodated.</a:t>
            </a:r>
          </a:p>
          <a:p>
            <a:pPr algn="just"/>
            <a:endParaRPr lang="en-GB" dirty="0" smtClean="0"/>
          </a:p>
          <a:p>
            <a:pPr algn="just"/>
            <a:r>
              <a:rPr lang="en-GB" dirty="0"/>
              <a:t>Showing religion as an illusion will not make it disappear</a:t>
            </a:r>
            <a:r>
              <a:rPr lang="en-GB" dirty="0" smtClean="0"/>
              <a:t>.</a:t>
            </a:r>
          </a:p>
          <a:p>
            <a:pPr algn="just"/>
            <a:endParaRPr lang="en-GB" dirty="0"/>
          </a:p>
          <a:p>
            <a:pPr algn="just"/>
            <a:r>
              <a:rPr lang="en-GB" dirty="0"/>
              <a:t>Western culture has been hugely influenced by Abrahamic religions (Christianity, Islam and Judaism) and their beliefs that we are progressing towards </a:t>
            </a:r>
            <a:r>
              <a:rPr lang="en-GB" dirty="0" smtClean="0"/>
              <a:t>Utopia.  As a scientist, to </a:t>
            </a:r>
            <a:r>
              <a:rPr lang="en-GB" dirty="0"/>
              <a:t>be objective it is crucial to be aware of this ubiquitous </a:t>
            </a:r>
            <a:r>
              <a:rPr lang="en-GB" dirty="0" smtClean="0"/>
              <a:t>utopian thinking </a:t>
            </a:r>
            <a:r>
              <a:rPr lang="en-GB" dirty="0"/>
              <a:t>and as far as possible to keep it out of analysis</a:t>
            </a:r>
            <a:r>
              <a:rPr lang="en-GB" dirty="0" smtClean="0"/>
              <a:t>.</a:t>
            </a:r>
          </a:p>
          <a:p>
            <a:pPr algn="just"/>
            <a:endParaRPr lang="en-GB" dirty="0" smtClean="0"/>
          </a:p>
          <a:p>
            <a:pPr algn="just"/>
            <a:r>
              <a:rPr lang="en-GB" dirty="0" smtClean="0"/>
              <a:t>The Christian </a:t>
            </a:r>
            <a:r>
              <a:rPr lang="en-GB" dirty="0"/>
              <a:t>promise of universal salvation was inherited by its secular </a:t>
            </a:r>
            <a:r>
              <a:rPr lang="en-GB" dirty="0" smtClean="0"/>
              <a:t>successors such </a:t>
            </a:r>
            <a:r>
              <a:rPr lang="en-GB" dirty="0"/>
              <a:t>as communism, democracy or universal human </a:t>
            </a:r>
            <a:r>
              <a:rPr lang="en-GB" dirty="0" smtClean="0"/>
              <a:t>rights.</a:t>
            </a:r>
            <a:endParaRPr lang="en-GB" dirty="0"/>
          </a:p>
        </p:txBody>
      </p:sp>
      <p:sp>
        <p:nvSpPr>
          <p:cNvPr id="3" name="Title 2"/>
          <p:cNvSpPr>
            <a:spLocks noGrp="1"/>
          </p:cNvSpPr>
          <p:nvPr>
            <p:ph type="title"/>
          </p:nvPr>
        </p:nvSpPr>
        <p:spPr/>
        <p:txBody>
          <a:bodyPr/>
          <a:lstStyle/>
          <a:p>
            <a:r>
              <a:rPr lang="en-GB" dirty="0" smtClean="0"/>
              <a:t>Religion</a:t>
            </a:r>
            <a:endParaRPr lang="en-GB" dirty="0"/>
          </a:p>
        </p:txBody>
      </p:sp>
    </p:spTree>
    <p:extLst>
      <p:ext uri="{BB962C8B-B14F-4D97-AF65-F5344CB8AC3E}">
        <p14:creationId xmlns:p14="http://schemas.microsoft.com/office/powerpoint/2010/main" val="35621381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dirty="0"/>
              <a:t>Whilst trust is the foundation of virtue, political correctness is the dictatorship of virtue.</a:t>
            </a:r>
          </a:p>
          <a:p>
            <a:pPr algn="just"/>
            <a:endParaRPr lang="en-GB" dirty="0"/>
          </a:p>
          <a:p>
            <a:pPr algn="just"/>
            <a:r>
              <a:rPr lang="en-GB" dirty="0"/>
              <a:t>Political correctness </a:t>
            </a:r>
            <a:r>
              <a:rPr lang="en-GB" dirty="0" smtClean="0"/>
              <a:t>is </a:t>
            </a:r>
            <a:r>
              <a:rPr lang="en-GB" dirty="0"/>
              <a:t>a major threat to both science and liberty and is accurately described by Browne (2006) as </a:t>
            </a:r>
            <a:r>
              <a:rPr lang="en-GB" dirty="0" smtClean="0"/>
              <a:t>‘an </a:t>
            </a:r>
            <a:r>
              <a:rPr lang="en-GB" dirty="0"/>
              <a:t>ideology that classifies certain groups of people as victims in need of protection from criticism, and which makes believers feel that no dissent should be </a:t>
            </a:r>
            <a:r>
              <a:rPr lang="en-GB" dirty="0" smtClean="0"/>
              <a:t>tolerated’.</a:t>
            </a:r>
          </a:p>
          <a:p>
            <a:pPr algn="just"/>
            <a:endParaRPr lang="en-GB" dirty="0"/>
          </a:p>
          <a:p>
            <a:pPr algn="just"/>
            <a:r>
              <a:rPr lang="en-GB" dirty="0" smtClean="0"/>
              <a:t>Hate </a:t>
            </a:r>
            <a:r>
              <a:rPr lang="en-GB" dirty="0"/>
              <a:t>speech laws in the </a:t>
            </a:r>
            <a:r>
              <a:rPr lang="en-GB" dirty="0" smtClean="0"/>
              <a:t>UK mean that expressions </a:t>
            </a:r>
            <a:r>
              <a:rPr lang="en-GB" dirty="0"/>
              <a:t>of hatred toward someone on account of that </a:t>
            </a:r>
            <a:r>
              <a:rPr lang="en-GB" dirty="0" smtClean="0"/>
              <a:t>person’s </a:t>
            </a:r>
            <a:r>
              <a:rPr lang="en-GB" dirty="0"/>
              <a:t>colour, race, nationality (including citizenship), ethnic or national origin, </a:t>
            </a:r>
            <a:r>
              <a:rPr lang="en-GB" dirty="0" smtClean="0"/>
              <a:t>religion </a:t>
            </a:r>
            <a:r>
              <a:rPr lang="en-GB" dirty="0"/>
              <a:t>or sexual orientation is forbidden</a:t>
            </a:r>
            <a:r>
              <a:rPr lang="en-GB" dirty="0" smtClean="0"/>
              <a:t>. Prescription</a:t>
            </a:r>
            <a:r>
              <a:rPr lang="en-GB" dirty="0"/>
              <a:t>: </a:t>
            </a:r>
            <a:r>
              <a:rPr lang="en-GB" dirty="0" smtClean="0"/>
              <a:t>repeal hate speech laws.</a:t>
            </a:r>
            <a:endParaRPr lang="en-GB" dirty="0"/>
          </a:p>
        </p:txBody>
      </p:sp>
      <p:sp>
        <p:nvSpPr>
          <p:cNvPr id="3" name="Title 2"/>
          <p:cNvSpPr>
            <a:spLocks noGrp="1"/>
          </p:cNvSpPr>
          <p:nvPr>
            <p:ph type="title"/>
          </p:nvPr>
        </p:nvSpPr>
        <p:spPr/>
        <p:txBody>
          <a:bodyPr/>
          <a:lstStyle/>
          <a:p>
            <a:r>
              <a:rPr lang="en-GB" dirty="0" smtClean="0"/>
              <a:t>Political Correctness</a:t>
            </a:r>
            <a:endParaRPr lang="en-GB" dirty="0"/>
          </a:p>
        </p:txBody>
      </p:sp>
    </p:spTree>
    <p:extLst>
      <p:ext uri="{BB962C8B-B14F-4D97-AF65-F5344CB8AC3E}">
        <p14:creationId xmlns:p14="http://schemas.microsoft.com/office/powerpoint/2010/main" val="2650300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lgn="just">
              <a:buNone/>
            </a:pPr>
            <a:r>
              <a:rPr lang="en-GB" dirty="0"/>
              <a:t>In all species, the relative investment that is made by the male and the female in their offspring determines the degree of discrimination exercised by the individual in selecting a partner. In humans, like many mammals and most animals, females can be expected to be the more discriminating in their choice of mates. Therefore females limit the reproductive success of males and men compete with other men for access to women. Males form a dominance hierarchy. A cognitive mechanism known as cheater </a:t>
            </a:r>
            <a:r>
              <a:rPr lang="en-GB" dirty="0" smtClean="0"/>
              <a:t>detection </a:t>
            </a:r>
            <a:r>
              <a:rPr lang="en-GB" dirty="0"/>
              <a:t>evolved to police tactical subversion of the dominance hierarchy, i.e. keep lower ranked men </a:t>
            </a:r>
            <a:r>
              <a:rPr lang="en-GB" dirty="0" smtClean="0"/>
              <a:t>‘in </a:t>
            </a:r>
            <a:r>
              <a:rPr lang="en-GB" dirty="0"/>
              <a:t>their </a:t>
            </a:r>
            <a:r>
              <a:rPr lang="en-GB" dirty="0" smtClean="0"/>
              <a:t>place’. </a:t>
            </a:r>
            <a:r>
              <a:rPr lang="en-GB" dirty="0"/>
              <a:t>Females seek only a minority of males at the top. The upshot of this is that women have an inherent prejudice towards most men. Misandry (hatred of men) is a common prejudice of women and not just feminists, but it is such misandry that led to feminism and the invention of </a:t>
            </a:r>
            <a:r>
              <a:rPr lang="en-GB" dirty="0" smtClean="0"/>
              <a:t>‘misogyny’ </a:t>
            </a:r>
            <a:r>
              <a:rPr lang="en-GB" dirty="0"/>
              <a:t>which is a myth used to excuse their misandry</a:t>
            </a:r>
            <a:r>
              <a:rPr lang="en-GB" dirty="0" smtClean="0"/>
              <a:t>.</a:t>
            </a:r>
            <a:endParaRPr lang="en-GB" dirty="0"/>
          </a:p>
        </p:txBody>
      </p:sp>
      <p:sp>
        <p:nvSpPr>
          <p:cNvPr id="3" name="Title 2"/>
          <p:cNvSpPr>
            <a:spLocks noGrp="1"/>
          </p:cNvSpPr>
          <p:nvPr>
            <p:ph type="title"/>
          </p:nvPr>
        </p:nvSpPr>
        <p:spPr/>
        <p:txBody>
          <a:bodyPr/>
          <a:lstStyle/>
          <a:p>
            <a:r>
              <a:rPr lang="en-GB" dirty="0" smtClean="0"/>
              <a:t>The Origin of Feminism</a:t>
            </a:r>
            <a:endParaRPr lang="en-GB" dirty="0"/>
          </a:p>
        </p:txBody>
      </p:sp>
    </p:spTree>
    <p:extLst>
      <p:ext uri="{BB962C8B-B14F-4D97-AF65-F5344CB8AC3E}">
        <p14:creationId xmlns:p14="http://schemas.microsoft.com/office/powerpoint/2010/main" val="3341770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a:t>The division of labour according to the sexes is universal among humans.</a:t>
            </a:r>
          </a:p>
          <a:p>
            <a:pPr algn="just"/>
            <a:r>
              <a:rPr lang="en-GB" dirty="0"/>
              <a:t>In order to attract a high value mate, men have to compete with other men for their rank in the male dominance hierarchy and this translates directly into men contesting each other for positions within organisations.  There is no parallel for women. See </a:t>
            </a:r>
            <a:r>
              <a:rPr lang="en-GB" dirty="0" err="1"/>
              <a:t>Moxon</a:t>
            </a:r>
            <a:r>
              <a:rPr lang="en-GB" dirty="0"/>
              <a:t> (2008</a:t>
            </a:r>
            <a:r>
              <a:rPr lang="en-GB" dirty="0" smtClean="0"/>
              <a:t>).</a:t>
            </a:r>
          </a:p>
          <a:p>
            <a:pPr algn="just"/>
            <a:r>
              <a:rPr lang="en-GB" dirty="0" smtClean="0"/>
              <a:t>Feminism is unscientific and over-emphasizes </a:t>
            </a:r>
            <a:r>
              <a:rPr lang="en-GB" dirty="0"/>
              <a:t>the innate prejudices against ordinary </a:t>
            </a:r>
            <a:r>
              <a:rPr lang="en-GB" dirty="0" smtClean="0"/>
              <a:t>men.</a:t>
            </a:r>
            <a:endParaRPr lang="en-GB" dirty="0"/>
          </a:p>
          <a:p>
            <a:endParaRPr lang="en-GB" dirty="0"/>
          </a:p>
        </p:txBody>
      </p:sp>
      <p:sp>
        <p:nvSpPr>
          <p:cNvPr id="3" name="Title 2"/>
          <p:cNvSpPr>
            <a:spLocks noGrp="1"/>
          </p:cNvSpPr>
          <p:nvPr>
            <p:ph type="title"/>
          </p:nvPr>
        </p:nvSpPr>
        <p:spPr/>
        <p:txBody>
          <a:bodyPr/>
          <a:lstStyle/>
          <a:p>
            <a:r>
              <a:rPr lang="en-GB" dirty="0" smtClean="0"/>
              <a:t>Feminism</a:t>
            </a:r>
            <a:endParaRPr lang="en-GB" dirty="0"/>
          </a:p>
        </p:txBody>
      </p:sp>
    </p:spTree>
    <p:extLst>
      <p:ext uri="{BB962C8B-B14F-4D97-AF65-F5344CB8AC3E}">
        <p14:creationId xmlns:p14="http://schemas.microsoft.com/office/powerpoint/2010/main" val="38691987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dirty="0"/>
              <a:t>Homosexuality is clearly maladaptive for the individual.</a:t>
            </a:r>
          </a:p>
          <a:p>
            <a:pPr algn="just"/>
            <a:r>
              <a:rPr lang="en-GB" dirty="0"/>
              <a:t>A gay person could be beneficial for the lineage if, for example, the individual helped close relatives.</a:t>
            </a:r>
          </a:p>
          <a:p>
            <a:pPr algn="just"/>
            <a:r>
              <a:rPr lang="en-GB" dirty="0"/>
              <a:t>The </a:t>
            </a:r>
            <a:r>
              <a:rPr lang="en-GB" dirty="0" smtClean="0"/>
              <a:t>‘gay gene’ </a:t>
            </a:r>
            <a:r>
              <a:rPr lang="en-GB" dirty="0"/>
              <a:t>could enhance fertility when found in women (sexual orientation is probably between 30% and 50% heritable</a:t>
            </a:r>
            <a:r>
              <a:rPr lang="en-GB" dirty="0" smtClean="0"/>
              <a:t>).</a:t>
            </a:r>
            <a:endParaRPr lang="en-GB" dirty="0"/>
          </a:p>
          <a:p>
            <a:pPr algn="just"/>
            <a:r>
              <a:rPr lang="en-GB" dirty="0"/>
              <a:t>Genuine bisexuality in men is near to non-existent (bisexuality is claimed by gay men wishing to hide their homosexual orientation).</a:t>
            </a:r>
          </a:p>
          <a:p>
            <a:pPr algn="just"/>
            <a:r>
              <a:rPr lang="en-GB" dirty="0"/>
              <a:t>Bisexual women exist, but it is likely a confusion with the vast range of what females find sexually arousing.</a:t>
            </a:r>
          </a:p>
          <a:p>
            <a:pPr algn="just"/>
            <a:r>
              <a:rPr lang="en-GB" dirty="0" smtClean="0"/>
              <a:t>It is perfectly normal for 1–2% of a population to be gay.</a:t>
            </a:r>
          </a:p>
          <a:p>
            <a:pPr algn="just"/>
            <a:r>
              <a:rPr lang="en-GB" dirty="0" smtClean="0"/>
              <a:t>‘Homophobia’ is not a real problem, it tends to be </a:t>
            </a:r>
            <a:r>
              <a:rPr lang="en-GB" dirty="0"/>
              <a:t>anti-male </a:t>
            </a:r>
            <a:r>
              <a:rPr lang="en-GB" dirty="0" smtClean="0"/>
              <a:t>prejudice directed towards low status men in general.</a:t>
            </a:r>
            <a:endParaRPr lang="en-GB" dirty="0"/>
          </a:p>
        </p:txBody>
      </p:sp>
      <p:sp>
        <p:nvSpPr>
          <p:cNvPr id="3" name="Title 2"/>
          <p:cNvSpPr>
            <a:spLocks noGrp="1"/>
          </p:cNvSpPr>
          <p:nvPr>
            <p:ph type="title"/>
          </p:nvPr>
        </p:nvSpPr>
        <p:spPr/>
        <p:txBody>
          <a:bodyPr/>
          <a:lstStyle/>
          <a:p>
            <a:r>
              <a:rPr lang="en-GB" dirty="0"/>
              <a:t>Homosexuality</a:t>
            </a:r>
          </a:p>
        </p:txBody>
      </p:sp>
    </p:spTree>
    <p:extLst>
      <p:ext uri="{BB962C8B-B14F-4D97-AF65-F5344CB8AC3E}">
        <p14:creationId xmlns:p14="http://schemas.microsoft.com/office/powerpoint/2010/main" val="1925298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just">
              <a:buNone/>
            </a:pPr>
            <a:r>
              <a:rPr lang="en-GB" dirty="0"/>
              <a:t>Can science inform the politics of attempting to maximize happiness? We are not motivated to seek happiness per se, so we can only experience it as a by-product of acting on the motivations we are provided with. We are motivated to maximise our reproductive fitness, so participating in any activity which has the potential to increase our reproductive fitness is a potential source of happiness. For example, in men this could be any competitive activity. Examples for women could include going on a diet or getting engaged.  However, happiness is unsustainable, as lasting happiness would breed complacency, which would compromise our motivation to continue attempting to maximise our reproductive fitness.</a:t>
            </a:r>
          </a:p>
        </p:txBody>
      </p:sp>
      <p:sp>
        <p:nvSpPr>
          <p:cNvPr id="3" name="Title 2"/>
          <p:cNvSpPr>
            <a:spLocks noGrp="1"/>
          </p:cNvSpPr>
          <p:nvPr>
            <p:ph type="title"/>
          </p:nvPr>
        </p:nvSpPr>
        <p:spPr/>
        <p:txBody>
          <a:bodyPr/>
          <a:lstStyle/>
          <a:p>
            <a:r>
              <a:rPr lang="en-GB" dirty="0" smtClean="0"/>
              <a:t>Happiness</a:t>
            </a:r>
            <a:endParaRPr lang="en-GB" dirty="0"/>
          </a:p>
        </p:txBody>
      </p:sp>
    </p:spTree>
    <p:extLst>
      <p:ext uri="{BB962C8B-B14F-4D97-AF65-F5344CB8AC3E}">
        <p14:creationId xmlns:p14="http://schemas.microsoft.com/office/powerpoint/2010/main" val="3491561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dirty="0"/>
              <a:t>We can’t change human nature in any radical sense, so it is better not to try</a:t>
            </a:r>
            <a:r>
              <a:rPr lang="en-GB" dirty="0" smtClean="0"/>
              <a:t>.</a:t>
            </a:r>
          </a:p>
          <a:p>
            <a:pPr algn="just"/>
            <a:r>
              <a:rPr lang="en-GB" dirty="0" smtClean="0"/>
              <a:t>Ethnic-national allegiances and </a:t>
            </a:r>
            <a:r>
              <a:rPr lang="en-GB" dirty="0"/>
              <a:t>market forces can elude </a:t>
            </a:r>
            <a:r>
              <a:rPr lang="en-GB" dirty="0" smtClean="0"/>
              <a:t>the control </a:t>
            </a:r>
            <a:r>
              <a:rPr lang="en-GB" dirty="0"/>
              <a:t>of </a:t>
            </a:r>
            <a:r>
              <a:rPr lang="en-GB" dirty="0" smtClean="0"/>
              <a:t>government.</a:t>
            </a:r>
            <a:endParaRPr lang="en-GB" dirty="0"/>
          </a:p>
          <a:p>
            <a:pPr algn="just"/>
            <a:r>
              <a:rPr lang="en-GB" dirty="0" smtClean="0"/>
              <a:t>Governments should aim to align policies such that they do not prevent that which is natural or inevitable.</a:t>
            </a:r>
            <a:endParaRPr lang="en-GB" dirty="0"/>
          </a:p>
        </p:txBody>
      </p:sp>
      <p:sp>
        <p:nvSpPr>
          <p:cNvPr id="3" name="Title 2"/>
          <p:cNvSpPr>
            <a:spLocks noGrp="1"/>
          </p:cNvSpPr>
          <p:nvPr>
            <p:ph type="title"/>
          </p:nvPr>
        </p:nvSpPr>
        <p:spPr/>
        <p:txBody>
          <a:bodyPr/>
          <a:lstStyle/>
          <a:p>
            <a:r>
              <a:rPr lang="en-GB" dirty="0" smtClean="0"/>
              <a:t>Conclusions</a:t>
            </a:r>
            <a:endParaRPr lang="en-GB" dirty="0"/>
          </a:p>
        </p:txBody>
      </p:sp>
    </p:spTree>
    <p:extLst>
      <p:ext uri="{BB962C8B-B14F-4D97-AF65-F5344CB8AC3E}">
        <p14:creationId xmlns:p14="http://schemas.microsoft.com/office/powerpoint/2010/main" val="77025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lgn="just">
              <a:buNone/>
            </a:pPr>
            <a:r>
              <a:rPr lang="en-GB" dirty="0"/>
              <a:t>C</a:t>
            </a:r>
            <a:r>
              <a:rPr lang="en-GB" dirty="0" smtClean="0"/>
              <a:t>onsider </a:t>
            </a:r>
            <a:r>
              <a:rPr lang="en-GB" dirty="0"/>
              <a:t>a sexually reproducing species. Assume that there are </a:t>
            </a:r>
            <a:r>
              <a:rPr lang="en-GB" dirty="0" smtClean="0"/>
              <a:t>‘things’ </a:t>
            </a:r>
            <a:r>
              <a:rPr lang="en-GB" dirty="0"/>
              <a:t>that are passed on from parents to child, the minimal </a:t>
            </a:r>
            <a:r>
              <a:rPr lang="en-GB" dirty="0" smtClean="0"/>
              <a:t>‘thing’ </a:t>
            </a:r>
            <a:r>
              <a:rPr lang="en-GB" dirty="0"/>
              <a:t>must be the unit of inheritance; this is called a </a:t>
            </a:r>
            <a:r>
              <a:rPr lang="en-GB" i="1" dirty="0"/>
              <a:t>gene</a:t>
            </a:r>
            <a:r>
              <a:rPr lang="en-GB" dirty="0"/>
              <a:t>. Every sexually-reproducing organism is the product of its parents, which in turn are the products of their parents, and so on. Therefore every single member of the entire lineage of every sexually-reproducing organism excepting the most recent generation reproduced. This creates a massive bias in the genes towards motivating the individual carrying the genes into reaching the age of reproduction and successful reproduction, which is equivalent to saying that genes are hugely biased towards survival. Whilst the gene is biased towards survival, the individual is biased towards reproduction. For the individual, survival is irrelevant except insofar as it affects reproduction.  Humans have evolved </a:t>
            </a:r>
            <a:r>
              <a:rPr lang="en-GB" dirty="0" smtClean="0"/>
              <a:t>‘as if’ </a:t>
            </a:r>
            <a:r>
              <a:rPr lang="en-GB" dirty="0"/>
              <a:t>reproduction was the sole goal for which they were </a:t>
            </a:r>
            <a:r>
              <a:rPr lang="en-GB" dirty="0" smtClean="0"/>
              <a:t>‘designed’, </a:t>
            </a:r>
            <a:r>
              <a:rPr lang="en-GB" dirty="0"/>
              <a:t>and everything they do is a means to that end.</a:t>
            </a:r>
          </a:p>
        </p:txBody>
      </p:sp>
      <p:sp>
        <p:nvSpPr>
          <p:cNvPr id="3" name="Title 2"/>
          <p:cNvSpPr>
            <a:spLocks noGrp="1"/>
          </p:cNvSpPr>
          <p:nvPr>
            <p:ph type="title"/>
          </p:nvPr>
        </p:nvSpPr>
        <p:spPr/>
        <p:txBody>
          <a:bodyPr/>
          <a:lstStyle/>
          <a:p>
            <a:r>
              <a:rPr lang="en-GB" dirty="0" smtClean="0"/>
              <a:t>The Selfish Gene</a:t>
            </a:r>
            <a:endParaRPr lang="en-GB" dirty="0"/>
          </a:p>
        </p:txBody>
      </p:sp>
    </p:spTree>
    <p:extLst>
      <p:ext uri="{BB962C8B-B14F-4D97-AF65-F5344CB8AC3E}">
        <p14:creationId xmlns:p14="http://schemas.microsoft.com/office/powerpoint/2010/main" val="3676907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700808"/>
            <a:ext cx="8640959" cy="4824536"/>
          </a:xfrm>
        </p:spPr>
        <p:txBody>
          <a:bodyPr>
            <a:noAutofit/>
          </a:bodyPr>
          <a:lstStyle/>
          <a:p>
            <a:pPr marL="180000" indent="-180000" algn="just">
              <a:buNone/>
            </a:pPr>
            <a:r>
              <a:rPr lang="en-GB" sz="800" dirty="0"/>
              <a:t>BERWICK, Andrew, 2011. 2083: A European declaration of independence. Manifesto distributed by Anders </a:t>
            </a:r>
            <a:r>
              <a:rPr lang="en-GB" sz="800" dirty="0" err="1"/>
              <a:t>Breivik</a:t>
            </a:r>
            <a:r>
              <a:rPr lang="en-GB" sz="800" dirty="0" smtClean="0"/>
              <a:t>.</a:t>
            </a:r>
          </a:p>
          <a:p>
            <a:pPr marL="180000" indent="-180000" algn="just">
              <a:buNone/>
            </a:pPr>
            <a:r>
              <a:rPr lang="en-GB" sz="800" dirty="0"/>
              <a:t>BROWNE, Anthony, 2006. </a:t>
            </a:r>
            <a:r>
              <a:rPr lang="en-GB" sz="800" i="1" dirty="0"/>
              <a:t>The Retreat of Reason: Political Correctness and the Corruption of Public Debate in Modern Britain</a:t>
            </a:r>
            <a:r>
              <a:rPr lang="en-GB" sz="800" dirty="0"/>
              <a:t>. Second ed. London: </a:t>
            </a:r>
            <a:r>
              <a:rPr lang="en-GB" sz="800" dirty="0" err="1"/>
              <a:t>Civitas</a:t>
            </a:r>
            <a:r>
              <a:rPr lang="en-GB" sz="800" dirty="0"/>
              <a:t>.</a:t>
            </a:r>
          </a:p>
          <a:p>
            <a:pPr marL="180000" indent="-180000" algn="just">
              <a:buNone/>
            </a:pPr>
            <a:r>
              <a:rPr lang="en-GB" sz="800" dirty="0"/>
              <a:t>CHARLTON, Bruce G., 1997. The inequity of inequality: Egalitarian instincts and evolutionary psychology. </a:t>
            </a:r>
            <a:r>
              <a:rPr lang="en-GB" sz="800" i="1" dirty="0"/>
              <a:t>Journal of Health Psychology</a:t>
            </a:r>
            <a:r>
              <a:rPr lang="en-GB" sz="800" dirty="0"/>
              <a:t>, </a:t>
            </a:r>
            <a:r>
              <a:rPr lang="en-GB" sz="800" b="1" dirty="0"/>
              <a:t>2</a:t>
            </a:r>
            <a:r>
              <a:rPr lang="en-GB" sz="800" dirty="0"/>
              <a:t>(3), </a:t>
            </a:r>
            <a:r>
              <a:rPr lang="en-GB" sz="800" dirty="0" smtClean="0"/>
              <a:t>413–425</a:t>
            </a:r>
            <a:r>
              <a:rPr lang="en-GB" sz="800" dirty="0"/>
              <a:t>.</a:t>
            </a:r>
          </a:p>
          <a:p>
            <a:pPr marL="180000" indent="-180000" algn="just">
              <a:buNone/>
            </a:pPr>
            <a:r>
              <a:rPr lang="en-GB" sz="800" dirty="0"/>
              <a:t>COCHRAN, Gregory, and Henry HARPENDING, 2009. </a:t>
            </a:r>
            <a:r>
              <a:rPr lang="en-GB" sz="800" i="1" dirty="0"/>
              <a:t>The 10,000 Year Explosion: How Civilization Accelerated Human Evolution</a:t>
            </a:r>
            <a:r>
              <a:rPr lang="en-GB" sz="800" dirty="0"/>
              <a:t>. New York: Basic Books.</a:t>
            </a:r>
          </a:p>
          <a:p>
            <a:pPr marL="180000" indent="-180000" algn="just">
              <a:buNone/>
            </a:pPr>
            <a:r>
              <a:rPr lang="en-GB" sz="800" dirty="0"/>
              <a:t>COSMIDES, Leda, 1989. The logic of social exchange: Has natural selection shaped how humans reason? Studies with the </a:t>
            </a:r>
            <a:r>
              <a:rPr lang="en-GB" sz="800" dirty="0" err="1"/>
              <a:t>Wason</a:t>
            </a:r>
            <a:r>
              <a:rPr lang="en-GB" sz="800" dirty="0"/>
              <a:t> selection task. </a:t>
            </a:r>
            <a:r>
              <a:rPr lang="en-GB" sz="800" i="1" dirty="0"/>
              <a:t>Cognition</a:t>
            </a:r>
            <a:r>
              <a:rPr lang="en-GB" sz="800" dirty="0"/>
              <a:t>, </a:t>
            </a:r>
            <a:r>
              <a:rPr lang="en-GB" sz="800" b="1" dirty="0"/>
              <a:t>31</a:t>
            </a:r>
            <a:r>
              <a:rPr lang="en-GB" sz="800" dirty="0"/>
              <a:t>(3), </a:t>
            </a:r>
            <a:r>
              <a:rPr lang="en-GB" sz="800" dirty="0" smtClean="0"/>
              <a:t>187–276</a:t>
            </a:r>
            <a:r>
              <a:rPr lang="en-GB" sz="800" dirty="0"/>
              <a:t>.</a:t>
            </a:r>
          </a:p>
          <a:p>
            <a:pPr marL="180000" indent="-180000" algn="just">
              <a:buNone/>
            </a:pPr>
            <a:r>
              <a:rPr lang="en-GB" sz="800" dirty="0"/>
              <a:t>DAWKINS, Richard, 1976. </a:t>
            </a:r>
            <a:r>
              <a:rPr lang="en-GB" sz="800" i="1" dirty="0"/>
              <a:t>The Selfish Gene</a:t>
            </a:r>
            <a:r>
              <a:rPr lang="en-GB" sz="800" dirty="0"/>
              <a:t>. Oxford: Oxford University Press.</a:t>
            </a:r>
          </a:p>
          <a:p>
            <a:pPr marL="180000" indent="-180000" algn="just">
              <a:buNone/>
            </a:pPr>
            <a:r>
              <a:rPr lang="en-GB" sz="800" dirty="0"/>
              <a:t>DENNETT, Daniel C., 2003. </a:t>
            </a:r>
            <a:r>
              <a:rPr lang="en-GB" sz="800" i="1" dirty="0"/>
              <a:t>Freedom Evolves</a:t>
            </a:r>
            <a:r>
              <a:rPr lang="en-GB" sz="800" dirty="0"/>
              <a:t>. New York: Viking.</a:t>
            </a:r>
          </a:p>
          <a:p>
            <a:pPr marL="180000" indent="-180000" algn="just">
              <a:buNone/>
            </a:pPr>
            <a:r>
              <a:rPr lang="en-GB" sz="800" dirty="0" smtClean="0"/>
              <a:t>GOLDBERG</a:t>
            </a:r>
            <a:r>
              <a:rPr lang="en-GB" sz="800" dirty="0"/>
              <a:t>, Jonah, 2008. </a:t>
            </a:r>
            <a:r>
              <a:rPr lang="en-GB" sz="800" i="1" dirty="0"/>
              <a:t>Liberal Fascism: The Secret History of the American Left, From Mussolini to the Politics of Meaning</a:t>
            </a:r>
            <a:r>
              <a:rPr lang="en-GB" sz="800" dirty="0"/>
              <a:t>. New York: Doubleday.</a:t>
            </a:r>
          </a:p>
          <a:p>
            <a:pPr marL="180000" indent="-180000" algn="just">
              <a:buNone/>
            </a:pPr>
            <a:r>
              <a:rPr lang="en-GB" sz="800" dirty="0"/>
              <a:t>GRAY, John, 2008. </a:t>
            </a:r>
            <a:r>
              <a:rPr lang="en-GB" sz="800" i="1" dirty="0"/>
              <a:t>Black Mass: Apocalyptic Religion and the Death of Utopia</a:t>
            </a:r>
            <a:r>
              <a:rPr lang="en-GB" sz="800" dirty="0"/>
              <a:t>. Penguin Books.</a:t>
            </a:r>
          </a:p>
          <a:p>
            <a:pPr marL="180000" indent="-180000" algn="just">
              <a:buNone/>
            </a:pPr>
            <a:r>
              <a:rPr lang="en-GB" sz="800" dirty="0"/>
              <a:t>LYNN, Richard, 2006. </a:t>
            </a:r>
            <a:r>
              <a:rPr lang="en-GB" sz="800" i="1" dirty="0"/>
              <a:t>Race Differences in Intelligence: An Evolutionary Analysis</a:t>
            </a:r>
            <a:r>
              <a:rPr lang="en-GB" sz="800" dirty="0"/>
              <a:t>. Augusta, GA: Washington Summit Publishers.</a:t>
            </a:r>
          </a:p>
          <a:p>
            <a:pPr marL="180000" indent="-180000" algn="just">
              <a:buNone/>
            </a:pPr>
            <a:r>
              <a:rPr lang="en-GB" sz="800" dirty="0"/>
              <a:t>LYNN, Richard, and </a:t>
            </a:r>
            <a:r>
              <a:rPr lang="en-GB" sz="800" dirty="0" err="1"/>
              <a:t>Tatu</a:t>
            </a:r>
            <a:r>
              <a:rPr lang="en-GB" sz="800" dirty="0"/>
              <a:t> VANHANEN, 2002. </a:t>
            </a:r>
            <a:r>
              <a:rPr lang="en-GB" sz="800" i="1" dirty="0"/>
              <a:t>IQ and the Wealth of Nations. Human Evolution, </a:t>
            </a:r>
            <a:r>
              <a:rPr lang="en-GB" sz="800" i="1" dirty="0" err="1"/>
              <a:t>Behavior</a:t>
            </a:r>
            <a:r>
              <a:rPr lang="en-GB" sz="800" i="1" dirty="0"/>
              <a:t>, and Intelligence</a:t>
            </a:r>
            <a:r>
              <a:rPr lang="en-GB" sz="800" dirty="0"/>
              <a:t>. Westport, CT: </a:t>
            </a:r>
            <a:r>
              <a:rPr lang="en-GB" sz="800" dirty="0" err="1"/>
              <a:t>Praeger</a:t>
            </a:r>
            <a:r>
              <a:rPr lang="en-GB" sz="800" dirty="0"/>
              <a:t> Publishers.</a:t>
            </a:r>
          </a:p>
          <a:p>
            <a:pPr marL="180000" indent="-180000" algn="just">
              <a:buNone/>
            </a:pPr>
            <a:r>
              <a:rPr lang="en-GB" sz="800" dirty="0"/>
              <a:t>MCGREGOR, Alan, 1986. The evolutionary function of prejudice. </a:t>
            </a:r>
            <a:r>
              <a:rPr lang="en-GB" sz="800" i="1" dirty="0"/>
              <a:t>Mankind Quarterly</a:t>
            </a:r>
            <a:r>
              <a:rPr lang="en-GB" sz="800" dirty="0"/>
              <a:t>, </a:t>
            </a:r>
            <a:r>
              <a:rPr lang="en-GB" sz="800" b="1" dirty="0"/>
              <a:t>26</a:t>
            </a:r>
            <a:r>
              <a:rPr lang="en-GB" sz="800" dirty="0"/>
              <a:t>(3 &amp; 4), </a:t>
            </a:r>
            <a:r>
              <a:rPr lang="en-GB" sz="800" dirty="0" smtClean="0"/>
              <a:t>277–284</a:t>
            </a:r>
            <a:r>
              <a:rPr lang="en-GB" sz="800" dirty="0"/>
              <a:t>.</a:t>
            </a:r>
          </a:p>
          <a:p>
            <a:pPr marL="180000" indent="-180000" algn="just">
              <a:buNone/>
            </a:pPr>
            <a:r>
              <a:rPr lang="en-GB" sz="800" dirty="0"/>
              <a:t>MEALEY, Linda, Christopher DAOOD, and Michael KRAGE, 1996. Enhanced memory for faces of cheaters. </a:t>
            </a:r>
            <a:r>
              <a:rPr lang="en-GB" sz="800" i="1" dirty="0"/>
              <a:t>Ethology and </a:t>
            </a:r>
            <a:r>
              <a:rPr lang="en-GB" sz="800" i="1" dirty="0" err="1"/>
              <a:t>Sociobiology</a:t>
            </a:r>
            <a:r>
              <a:rPr lang="en-GB" sz="800" dirty="0"/>
              <a:t>, </a:t>
            </a:r>
            <a:r>
              <a:rPr lang="en-GB" sz="800" b="1" dirty="0"/>
              <a:t>17</a:t>
            </a:r>
            <a:r>
              <a:rPr lang="en-GB" sz="800" dirty="0"/>
              <a:t>(2), </a:t>
            </a:r>
            <a:r>
              <a:rPr lang="en-GB" sz="800" dirty="0" smtClean="0"/>
              <a:t>119–128.</a:t>
            </a:r>
          </a:p>
          <a:p>
            <a:pPr marL="180000" indent="-180000" algn="just">
              <a:buNone/>
            </a:pPr>
            <a:r>
              <a:rPr lang="en-GB" sz="800" dirty="0"/>
              <a:t>MOXON, Steve, 2008. </a:t>
            </a:r>
            <a:r>
              <a:rPr lang="en-GB" sz="800" i="1" dirty="0"/>
              <a:t>The Woman Racket: The New Science Explaining How the Sexes Relate at Work, at Play and in Society</a:t>
            </a:r>
            <a:r>
              <a:rPr lang="en-GB" sz="800" dirty="0"/>
              <a:t>. Exeter: Imprint Academic.</a:t>
            </a:r>
          </a:p>
          <a:p>
            <a:pPr marL="180000" indent="-180000" algn="just">
              <a:buNone/>
            </a:pPr>
            <a:r>
              <a:rPr lang="en-GB" sz="800" dirty="0"/>
              <a:t>MOXON, Steve, 2010. Culture is biology: Why we cannot </a:t>
            </a:r>
            <a:r>
              <a:rPr lang="en-GB" sz="800" dirty="0" smtClean="0"/>
              <a:t>‘transcend’ </a:t>
            </a:r>
            <a:r>
              <a:rPr lang="en-GB" sz="800" dirty="0"/>
              <a:t>our </a:t>
            </a:r>
            <a:r>
              <a:rPr lang="en-GB" sz="800" dirty="0" smtClean="0"/>
              <a:t>genes—or </a:t>
            </a:r>
            <a:r>
              <a:rPr lang="en-GB" sz="800" dirty="0"/>
              <a:t>ourselves. </a:t>
            </a:r>
            <a:r>
              <a:rPr lang="en-GB" sz="800" i="1" dirty="0"/>
              <a:t>Politics and Culture</a:t>
            </a:r>
            <a:r>
              <a:rPr lang="en-GB" sz="800" dirty="0"/>
              <a:t>, </a:t>
            </a:r>
            <a:r>
              <a:rPr lang="en-GB" sz="800" b="1" dirty="0"/>
              <a:t>1</a:t>
            </a:r>
            <a:r>
              <a:rPr lang="en-GB" sz="800" dirty="0"/>
              <a:t>.</a:t>
            </a:r>
          </a:p>
          <a:p>
            <a:pPr marL="180000" indent="-180000" algn="just">
              <a:buNone/>
            </a:pPr>
            <a:r>
              <a:rPr lang="en-GB" sz="800" dirty="0"/>
              <a:t>PINKER, Steven, 1997. </a:t>
            </a:r>
            <a:r>
              <a:rPr lang="en-GB" sz="800" i="1" dirty="0"/>
              <a:t>How the Mind Works</a:t>
            </a:r>
            <a:r>
              <a:rPr lang="en-GB" sz="800" dirty="0"/>
              <a:t>. New York: Norton</a:t>
            </a:r>
            <a:r>
              <a:rPr lang="en-GB" sz="800" dirty="0" smtClean="0"/>
              <a:t>.</a:t>
            </a:r>
          </a:p>
          <a:p>
            <a:pPr marL="180000" indent="-180000" algn="just">
              <a:buNone/>
            </a:pPr>
            <a:r>
              <a:rPr lang="en-GB" sz="800" dirty="0"/>
              <a:t>PINKER, Steven, 2011. </a:t>
            </a:r>
            <a:r>
              <a:rPr lang="en-GB" sz="800" i="1" dirty="0"/>
              <a:t>The Better Angels of Our Nature</a:t>
            </a:r>
            <a:r>
              <a:rPr lang="en-GB" sz="800" dirty="0"/>
              <a:t>. New York: Viking Books.</a:t>
            </a:r>
            <a:endParaRPr lang="en-GB" sz="800" dirty="0"/>
          </a:p>
          <a:p>
            <a:pPr marL="180000" indent="-180000" algn="just">
              <a:buNone/>
            </a:pPr>
            <a:r>
              <a:rPr lang="en-GB" sz="800" dirty="0"/>
              <a:t>RIDLEY, Matt, 1997. </a:t>
            </a:r>
            <a:r>
              <a:rPr lang="en-GB" sz="800" i="1" dirty="0"/>
              <a:t>The Origins of Virtue</a:t>
            </a:r>
            <a:r>
              <a:rPr lang="en-GB" sz="800" dirty="0"/>
              <a:t>. London: Penguin.</a:t>
            </a:r>
          </a:p>
          <a:p>
            <a:pPr marL="180000" indent="-180000" algn="just">
              <a:buNone/>
            </a:pPr>
            <a:r>
              <a:rPr lang="en-GB" sz="800" dirty="0"/>
              <a:t>RUBIN, Paul H., 2002. </a:t>
            </a:r>
            <a:r>
              <a:rPr lang="en-GB" sz="800" i="1" dirty="0"/>
              <a:t>Darwinian Politics: The Evolutionary Origin of Freedom</a:t>
            </a:r>
            <a:r>
              <a:rPr lang="en-GB" sz="800" dirty="0"/>
              <a:t>. The Rutgers Series in Human Evolution. Piscataway, NJ: Rutgers University Press.</a:t>
            </a:r>
          </a:p>
          <a:p>
            <a:pPr marL="180000" indent="-180000" algn="just">
              <a:buNone/>
            </a:pPr>
            <a:r>
              <a:rPr lang="en-GB" sz="800" dirty="0"/>
              <a:t>RUBIN, Paul H., 2003. Folk economics. </a:t>
            </a:r>
            <a:r>
              <a:rPr lang="en-GB" sz="800" i="1" dirty="0"/>
              <a:t>Southern Economic Journal</a:t>
            </a:r>
            <a:r>
              <a:rPr lang="en-GB" sz="800" dirty="0"/>
              <a:t>, </a:t>
            </a:r>
            <a:r>
              <a:rPr lang="en-GB" sz="800" b="1" dirty="0"/>
              <a:t>70</a:t>
            </a:r>
            <a:r>
              <a:rPr lang="en-GB" sz="800" dirty="0"/>
              <a:t>(1), </a:t>
            </a:r>
            <a:r>
              <a:rPr lang="en-GB" sz="800" dirty="0" smtClean="0"/>
              <a:t>157–171</a:t>
            </a:r>
            <a:r>
              <a:rPr lang="en-GB" sz="800" dirty="0"/>
              <a:t>.</a:t>
            </a:r>
          </a:p>
          <a:p>
            <a:pPr marL="180000" indent="-180000" algn="just">
              <a:buNone/>
            </a:pPr>
            <a:r>
              <a:rPr lang="en-GB" sz="800" dirty="0"/>
              <a:t>RUSHTON, J. Philippe, 1989. Genetic similarity, human altruism, and group selection. </a:t>
            </a:r>
            <a:r>
              <a:rPr lang="en-GB" sz="800" i="1" dirty="0" err="1"/>
              <a:t>Behavioral</a:t>
            </a:r>
            <a:r>
              <a:rPr lang="en-GB" sz="800" i="1" dirty="0"/>
              <a:t> and Brain Sciences</a:t>
            </a:r>
            <a:r>
              <a:rPr lang="en-GB" sz="800" dirty="0"/>
              <a:t>, </a:t>
            </a:r>
            <a:r>
              <a:rPr lang="en-GB" sz="800" b="1" dirty="0"/>
              <a:t>12</a:t>
            </a:r>
            <a:r>
              <a:rPr lang="en-GB" sz="800" dirty="0"/>
              <a:t>(3), </a:t>
            </a:r>
            <a:r>
              <a:rPr lang="en-GB" sz="800" dirty="0" smtClean="0"/>
              <a:t>503–559</a:t>
            </a:r>
            <a:r>
              <a:rPr lang="en-GB" sz="800" dirty="0"/>
              <a:t>.</a:t>
            </a:r>
          </a:p>
          <a:p>
            <a:pPr marL="180000" indent="-180000" algn="just">
              <a:buNone/>
            </a:pPr>
            <a:r>
              <a:rPr lang="en-GB" sz="800" dirty="0"/>
              <a:t>RUSHTON, J. Philippe, Robin J. H. RUSSELL, and Pamela A. WELLS, 1984. Genetic similarity theory: Beyond kin selection. </a:t>
            </a:r>
            <a:r>
              <a:rPr lang="en-GB" sz="800" i="1" dirty="0" err="1"/>
              <a:t>Behavior</a:t>
            </a:r>
            <a:r>
              <a:rPr lang="en-GB" sz="800" i="1" dirty="0"/>
              <a:t> Genetics</a:t>
            </a:r>
            <a:r>
              <a:rPr lang="en-GB" sz="800" dirty="0"/>
              <a:t>, </a:t>
            </a:r>
            <a:r>
              <a:rPr lang="en-GB" sz="800" b="1" dirty="0"/>
              <a:t>14</a:t>
            </a:r>
            <a:r>
              <a:rPr lang="en-GB" sz="800" dirty="0"/>
              <a:t>(3), </a:t>
            </a:r>
            <a:r>
              <a:rPr lang="en-GB" sz="800" dirty="0" smtClean="0"/>
              <a:t>179–193</a:t>
            </a:r>
            <a:r>
              <a:rPr lang="en-GB" sz="800" dirty="0"/>
              <a:t>.</a:t>
            </a:r>
          </a:p>
          <a:p>
            <a:pPr marL="180000" indent="-180000" algn="just">
              <a:buNone/>
            </a:pPr>
            <a:r>
              <a:rPr lang="en-GB" sz="800" dirty="0"/>
              <a:t>VANHANEN, </a:t>
            </a:r>
            <a:r>
              <a:rPr lang="en-GB" sz="800" dirty="0" err="1"/>
              <a:t>Tatu</a:t>
            </a:r>
            <a:r>
              <a:rPr lang="en-GB" sz="800" dirty="0"/>
              <a:t>, 1999. </a:t>
            </a:r>
            <a:r>
              <a:rPr lang="en-GB" sz="800" i="1" dirty="0"/>
              <a:t>Ethnic Conflicts Explained by Ethnic Nepotism</a:t>
            </a:r>
            <a:r>
              <a:rPr lang="en-GB" sz="800" dirty="0"/>
              <a:t>. Volume 7 of </a:t>
            </a:r>
            <a:r>
              <a:rPr lang="en-GB" sz="800" i="1" dirty="0"/>
              <a:t>Research in </a:t>
            </a:r>
            <a:r>
              <a:rPr lang="en-GB" sz="800" i="1" dirty="0" err="1"/>
              <a:t>Biopolitics</a:t>
            </a:r>
            <a:r>
              <a:rPr lang="en-GB" sz="800" dirty="0"/>
              <a:t>. Stamford, CT: Jai Press.</a:t>
            </a:r>
          </a:p>
          <a:p>
            <a:pPr marL="180000" indent="-180000" algn="just">
              <a:buNone/>
            </a:pPr>
            <a:r>
              <a:rPr lang="en-GB" sz="800" dirty="0"/>
              <a:t>VANHANEN, </a:t>
            </a:r>
            <a:r>
              <a:rPr lang="en-GB" sz="800" dirty="0" err="1"/>
              <a:t>Tatu</a:t>
            </a:r>
            <a:r>
              <a:rPr lang="en-GB" sz="800" dirty="0"/>
              <a:t>, 2009. </a:t>
            </a:r>
            <a:r>
              <a:rPr lang="en-GB" sz="800" i="1" dirty="0"/>
              <a:t>The Limits of Democratization: Climate, Intelligence, and Resource Distribution</a:t>
            </a:r>
            <a:r>
              <a:rPr lang="en-GB" sz="800" dirty="0"/>
              <a:t>. Augusta, GA: Washington Summit Publishers.</a:t>
            </a:r>
          </a:p>
        </p:txBody>
      </p:sp>
      <p:sp>
        <p:nvSpPr>
          <p:cNvPr id="3" name="Title 2"/>
          <p:cNvSpPr>
            <a:spLocks noGrp="1"/>
          </p:cNvSpPr>
          <p:nvPr>
            <p:ph type="title"/>
          </p:nvPr>
        </p:nvSpPr>
        <p:spPr/>
        <p:txBody>
          <a:bodyPr/>
          <a:lstStyle/>
          <a:p>
            <a:r>
              <a:rPr lang="en-GB" dirty="0" smtClean="0"/>
              <a:t>References</a:t>
            </a:r>
            <a:endParaRPr lang="en-GB" dirty="0"/>
          </a:p>
        </p:txBody>
      </p:sp>
    </p:spTree>
    <p:extLst>
      <p:ext uri="{BB962C8B-B14F-4D97-AF65-F5344CB8AC3E}">
        <p14:creationId xmlns:p14="http://schemas.microsoft.com/office/powerpoint/2010/main" val="2282411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err="1"/>
              <a:t>Moxon</a:t>
            </a:r>
            <a:r>
              <a:rPr lang="en-GB" dirty="0"/>
              <a:t> (2010) </a:t>
            </a:r>
            <a:r>
              <a:rPr lang="en-GB" dirty="0" smtClean="0"/>
              <a:t>points out that we cannot transcend our genes, or ourselves.</a:t>
            </a:r>
          </a:p>
          <a:p>
            <a:pPr algn="just"/>
            <a:r>
              <a:rPr lang="en-GB" dirty="0"/>
              <a:t>O</a:t>
            </a:r>
            <a:r>
              <a:rPr lang="en-GB" dirty="0" smtClean="0"/>
              <a:t>ur </a:t>
            </a:r>
            <a:r>
              <a:rPr lang="en-GB" dirty="0"/>
              <a:t>high intelligence does not allow us to transcend our </a:t>
            </a:r>
            <a:r>
              <a:rPr lang="en-GB" dirty="0" smtClean="0"/>
              <a:t>genes, </a:t>
            </a:r>
            <a:r>
              <a:rPr lang="en-GB" dirty="0"/>
              <a:t>quite the opposite, it better equips us to use the environment to our advantage so that we are better able to achieve our ultimate </a:t>
            </a:r>
            <a:r>
              <a:rPr lang="en-GB" dirty="0" smtClean="0"/>
              <a:t>goal of </a:t>
            </a:r>
            <a:r>
              <a:rPr lang="en-GB" dirty="0"/>
              <a:t>reproduction</a:t>
            </a:r>
            <a:r>
              <a:rPr lang="en-GB" dirty="0" smtClean="0"/>
              <a:t>.</a:t>
            </a:r>
          </a:p>
          <a:p>
            <a:pPr algn="just"/>
            <a:r>
              <a:rPr lang="en-GB" dirty="0" smtClean="0"/>
              <a:t>The only thing that could transcend our genes is the genes themselves.</a:t>
            </a:r>
          </a:p>
          <a:p>
            <a:pPr algn="just"/>
            <a:r>
              <a:rPr lang="en-GB" dirty="0" smtClean="0"/>
              <a:t>Nor would we want to transcend our genes.</a:t>
            </a:r>
          </a:p>
        </p:txBody>
      </p:sp>
      <p:sp>
        <p:nvSpPr>
          <p:cNvPr id="3" name="Title 2"/>
          <p:cNvSpPr>
            <a:spLocks noGrp="1"/>
          </p:cNvSpPr>
          <p:nvPr>
            <p:ph type="title"/>
          </p:nvPr>
        </p:nvSpPr>
        <p:spPr/>
        <p:txBody>
          <a:bodyPr/>
          <a:lstStyle/>
          <a:p>
            <a:r>
              <a:rPr lang="en-GB" dirty="0" smtClean="0"/>
              <a:t>We cannot transcend our genes</a:t>
            </a:r>
            <a:endParaRPr lang="en-GB" dirty="0"/>
          </a:p>
        </p:txBody>
      </p:sp>
    </p:spTree>
    <p:extLst>
      <p:ext uri="{BB962C8B-B14F-4D97-AF65-F5344CB8AC3E}">
        <p14:creationId xmlns:p14="http://schemas.microsoft.com/office/powerpoint/2010/main" val="145212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smtClean="0"/>
              <a:t>We’re only animals, albeit intelligent ones.</a:t>
            </a:r>
          </a:p>
          <a:p>
            <a:pPr algn="just"/>
            <a:r>
              <a:rPr lang="en-GB" dirty="0" smtClean="0"/>
              <a:t>The </a:t>
            </a:r>
            <a:r>
              <a:rPr lang="en-GB" dirty="0"/>
              <a:t>basis of all of our Western Civilisation utopias (ideologies) is the false elevation of humans to be above and separate from nature.</a:t>
            </a:r>
          </a:p>
          <a:p>
            <a:pPr algn="just"/>
            <a:r>
              <a:rPr lang="en-GB" dirty="0" smtClean="0"/>
              <a:t>Such </a:t>
            </a:r>
            <a:r>
              <a:rPr lang="en-GB" dirty="0"/>
              <a:t>ideologies </a:t>
            </a:r>
            <a:r>
              <a:rPr lang="en-GB" dirty="0" smtClean="0"/>
              <a:t>assume that man </a:t>
            </a:r>
            <a:r>
              <a:rPr lang="en-GB" dirty="0"/>
              <a:t>is good but has been rendered bad by some historical condition that must be overcome.</a:t>
            </a:r>
          </a:p>
          <a:p>
            <a:endParaRPr lang="en-GB" dirty="0"/>
          </a:p>
        </p:txBody>
      </p:sp>
      <p:sp>
        <p:nvSpPr>
          <p:cNvPr id="3" name="Title 2"/>
          <p:cNvSpPr>
            <a:spLocks noGrp="1"/>
          </p:cNvSpPr>
          <p:nvPr>
            <p:ph type="title"/>
          </p:nvPr>
        </p:nvSpPr>
        <p:spPr/>
        <p:txBody>
          <a:bodyPr/>
          <a:lstStyle/>
          <a:p>
            <a:r>
              <a:rPr lang="en-GB" dirty="0" smtClean="0"/>
              <a:t>We’re only Animals</a:t>
            </a:r>
            <a:endParaRPr lang="en-GB" dirty="0"/>
          </a:p>
        </p:txBody>
      </p:sp>
    </p:spTree>
    <p:extLst>
      <p:ext uri="{BB962C8B-B14F-4D97-AF65-F5344CB8AC3E}">
        <p14:creationId xmlns:p14="http://schemas.microsoft.com/office/powerpoint/2010/main" val="136557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GB" dirty="0" smtClean="0"/>
              <a:t>As we become increasingly </a:t>
            </a:r>
            <a:r>
              <a:rPr lang="en-GB" dirty="0"/>
              <a:t>efficient at interacting with our </a:t>
            </a:r>
            <a:r>
              <a:rPr lang="en-GB" dirty="0" smtClean="0"/>
              <a:t>environment, our behaviour becomes increasingly flexible, but we are ever more slaves to biology and our genes, just as we are provided with the illusion of being progressively freer of them.</a:t>
            </a:r>
          </a:p>
          <a:p>
            <a:pPr algn="just"/>
            <a:r>
              <a:rPr lang="en-GB" dirty="0" smtClean="0"/>
              <a:t>Free </a:t>
            </a:r>
            <a:r>
              <a:rPr lang="en-GB" dirty="0"/>
              <a:t>will only became a central issue in western philosophy with the rise of Christianity and has never been prominent in non-western philosophies that do not separate humans so radically from other </a:t>
            </a:r>
            <a:r>
              <a:rPr lang="en-GB" dirty="0" smtClean="0"/>
              <a:t>animals (</a:t>
            </a:r>
            <a:r>
              <a:rPr lang="en-GB" dirty="0" err="1"/>
              <a:t>Gray</a:t>
            </a:r>
            <a:r>
              <a:rPr lang="en-GB" dirty="0"/>
              <a:t> </a:t>
            </a:r>
            <a:r>
              <a:rPr lang="en-GB" dirty="0" smtClean="0"/>
              <a:t>2008).</a:t>
            </a:r>
            <a:endParaRPr lang="en-GB" dirty="0"/>
          </a:p>
          <a:p>
            <a:pPr marL="45720" indent="0" algn="just">
              <a:buNone/>
            </a:pPr>
            <a:endParaRPr lang="en-GB" dirty="0" smtClean="0"/>
          </a:p>
          <a:p>
            <a:pPr marL="45720" indent="0" algn="just">
              <a:buNone/>
            </a:pPr>
            <a:r>
              <a:rPr lang="en-GB" dirty="0" err="1" smtClean="0"/>
              <a:t>Moxon</a:t>
            </a:r>
            <a:r>
              <a:rPr lang="en-GB" dirty="0" smtClean="0"/>
              <a:t> (2010) identifies the following inconsistencies from an illustrious trio of scientists:</a:t>
            </a:r>
          </a:p>
          <a:p>
            <a:pPr algn="just"/>
            <a:r>
              <a:rPr lang="en-GB" dirty="0" smtClean="0"/>
              <a:t>‘We</a:t>
            </a:r>
            <a:r>
              <a:rPr lang="en-GB" dirty="0"/>
              <a:t>, alone on earth, can rebel against the tyranny of the selfish </a:t>
            </a:r>
            <a:r>
              <a:rPr lang="en-GB" dirty="0" smtClean="0"/>
              <a:t>replicators’ (Dawkins 1976).</a:t>
            </a:r>
            <a:endParaRPr lang="en-GB" dirty="0"/>
          </a:p>
          <a:p>
            <a:pPr algn="just"/>
            <a:r>
              <a:rPr lang="en-GB" dirty="0" smtClean="0"/>
              <a:t>‘…if </a:t>
            </a:r>
            <a:r>
              <a:rPr lang="en-GB" dirty="0"/>
              <a:t>my genes </a:t>
            </a:r>
            <a:r>
              <a:rPr lang="en-GB" dirty="0" smtClean="0"/>
              <a:t>don’t </a:t>
            </a:r>
            <a:r>
              <a:rPr lang="en-GB" dirty="0"/>
              <a:t>like it, they can go jump in a </a:t>
            </a:r>
            <a:r>
              <a:rPr lang="en-GB" dirty="0" smtClean="0"/>
              <a:t>lake’ (Pinker 1997).</a:t>
            </a:r>
            <a:endParaRPr lang="en-GB" dirty="0"/>
          </a:p>
          <a:p>
            <a:pPr algn="just"/>
            <a:r>
              <a:rPr lang="en-GB" dirty="0" smtClean="0"/>
              <a:t>‘</a:t>
            </a:r>
            <a:r>
              <a:rPr lang="en-GB" dirty="0"/>
              <a:t>…</a:t>
            </a:r>
            <a:r>
              <a:rPr lang="en-GB" dirty="0" err="1" smtClean="0"/>
              <a:t>Dennet</a:t>
            </a:r>
            <a:r>
              <a:rPr lang="en-GB" dirty="0"/>
              <a:t>…</a:t>
            </a:r>
            <a:r>
              <a:rPr lang="en-GB" dirty="0" smtClean="0"/>
              <a:t>spent </a:t>
            </a:r>
            <a:r>
              <a:rPr lang="en-GB" dirty="0"/>
              <a:t>much of his career labouring to show how scientific materialism can be reconciled with a form of free will </a:t>
            </a:r>
            <a:r>
              <a:rPr lang="en-GB" dirty="0" smtClean="0"/>
              <a:t>— </a:t>
            </a:r>
            <a:r>
              <a:rPr lang="en-GB" dirty="0"/>
              <a:t>a project that would scarcely occur to someone from a culture not moulded by </a:t>
            </a:r>
            <a:r>
              <a:rPr lang="en-GB" dirty="0" smtClean="0"/>
              <a:t>Christianity’ </a:t>
            </a:r>
            <a:r>
              <a:rPr lang="en-GB" dirty="0" err="1"/>
              <a:t>Gray</a:t>
            </a:r>
            <a:r>
              <a:rPr lang="en-GB" dirty="0"/>
              <a:t> </a:t>
            </a:r>
            <a:r>
              <a:rPr lang="en-GB" dirty="0" smtClean="0"/>
              <a:t>(2008). </a:t>
            </a:r>
            <a:r>
              <a:rPr lang="en-GB" dirty="0"/>
              <a:t>Dennett (2003) wrote </a:t>
            </a:r>
            <a:r>
              <a:rPr lang="en-GB" i="1" dirty="0"/>
              <a:t>Freedom Evolves</a:t>
            </a:r>
            <a:r>
              <a:rPr lang="en-GB" dirty="0" smtClean="0"/>
              <a:t>.</a:t>
            </a:r>
            <a:endParaRPr lang="en-GB" dirty="0"/>
          </a:p>
        </p:txBody>
      </p:sp>
      <p:sp>
        <p:nvSpPr>
          <p:cNvPr id="3" name="Title 2"/>
          <p:cNvSpPr>
            <a:spLocks noGrp="1"/>
          </p:cNvSpPr>
          <p:nvPr>
            <p:ph type="title"/>
          </p:nvPr>
        </p:nvSpPr>
        <p:spPr/>
        <p:txBody>
          <a:bodyPr/>
          <a:lstStyle/>
          <a:p>
            <a:r>
              <a:rPr lang="en-GB" dirty="0" smtClean="0"/>
              <a:t>Free Will</a:t>
            </a:r>
            <a:endParaRPr lang="en-GB" dirty="0"/>
          </a:p>
        </p:txBody>
      </p:sp>
    </p:spTree>
    <p:extLst>
      <p:ext uri="{BB962C8B-B14F-4D97-AF65-F5344CB8AC3E}">
        <p14:creationId xmlns:p14="http://schemas.microsoft.com/office/powerpoint/2010/main" val="3238168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dirty="0" err="1" smtClean="0"/>
              <a:t>Gray</a:t>
            </a:r>
            <a:r>
              <a:rPr lang="en-GB" dirty="0" smtClean="0"/>
              <a:t> </a:t>
            </a:r>
            <a:r>
              <a:rPr lang="en-GB" dirty="0"/>
              <a:t>(2008) </a:t>
            </a:r>
            <a:r>
              <a:rPr lang="en-GB" dirty="0" smtClean="0"/>
              <a:t>argues that Enlightenment thinking aimed </a:t>
            </a:r>
            <a:r>
              <a:rPr lang="en-GB" dirty="0"/>
              <a:t>to supplant </a:t>
            </a:r>
            <a:r>
              <a:rPr lang="en-GB" dirty="0" smtClean="0"/>
              <a:t>Christianity </a:t>
            </a:r>
            <a:r>
              <a:rPr lang="en-GB" dirty="0"/>
              <a:t>with a scientific view of the world</a:t>
            </a:r>
            <a:r>
              <a:rPr lang="en-GB" dirty="0" smtClean="0"/>
              <a:t>, </a:t>
            </a:r>
            <a:r>
              <a:rPr lang="en-GB" dirty="0"/>
              <a:t>but could do so only if </a:t>
            </a:r>
            <a:r>
              <a:rPr lang="en-GB" dirty="0" smtClean="0"/>
              <a:t>it was </a:t>
            </a:r>
            <a:r>
              <a:rPr lang="en-GB" dirty="0"/>
              <a:t>able to satisfy the hopes it had </a:t>
            </a:r>
            <a:r>
              <a:rPr lang="en-GB" dirty="0" smtClean="0"/>
              <a:t>implanted.</a:t>
            </a:r>
            <a:endParaRPr lang="en-GB" dirty="0"/>
          </a:p>
          <a:p>
            <a:pPr algn="just"/>
            <a:r>
              <a:rPr lang="en-GB" dirty="0" smtClean="0"/>
              <a:t>The Enlightenment </a:t>
            </a:r>
            <a:r>
              <a:rPr lang="en-GB" dirty="0"/>
              <a:t>belief that humanity is an inherently progressive </a:t>
            </a:r>
            <a:r>
              <a:rPr lang="en-GB" dirty="0" smtClean="0"/>
              <a:t>species is a </a:t>
            </a:r>
            <a:r>
              <a:rPr lang="en-GB" dirty="0"/>
              <a:t>by-product of </a:t>
            </a:r>
            <a:r>
              <a:rPr lang="en-GB" dirty="0" smtClean="0"/>
              <a:t>Christianity.</a:t>
            </a:r>
          </a:p>
          <a:p>
            <a:pPr algn="just"/>
            <a:r>
              <a:rPr lang="en-GB" dirty="0" smtClean="0"/>
              <a:t>The radical </a:t>
            </a:r>
            <a:r>
              <a:rPr lang="en-GB" dirty="0"/>
              <a:t>Enlightenment belief that there can be a sudden break in history, after which the flaws of human society will be for ever abolished, is a by-product of </a:t>
            </a:r>
            <a:r>
              <a:rPr lang="en-GB" dirty="0" smtClean="0"/>
              <a:t>Christianity.</a:t>
            </a:r>
          </a:p>
          <a:p>
            <a:pPr algn="just"/>
            <a:r>
              <a:rPr lang="en-GB" dirty="0"/>
              <a:t>Actually, human history has no overall meaning.</a:t>
            </a:r>
          </a:p>
          <a:p>
            <a:pPr marL="45720" indent="0" algn="just">
              <a:buNone/>
            </a:pPr>
            <a:endParaRPr lang="en-GB" dirty="0"/>
          </a:p>
          <a:p>
            <a:endParaRPr lang="en-GB" dirty="0"/>
          </a:p>
        </p:txBody>
      </p:sp>
      <p:sp>
        <p:nvSpPr>
          <p:cNvPr id="3" name="Title 2"/>
          <p:cNvSpPr>
            <a:spLocks noGrp="1"/>
          </p:cNvSpPr>
          <p:nvPr>
            <p:ph type="title"/>
          </p:nvPr>
        </p:nvSpPr>
        <p:spPr/>
        <p:txBody>
          <a:bodyPr/>
          <a:lstStyle/>
          <a:p>
            <a:r>
              <a:rPr lang="en-GB" dirty="0"/>
              <a:t>Enlightenment </a:t>
            </a:r>
            <a:r>
              <a:rPr lang="en-GB" dirty="0" smtClean="0"/>
              <a:t>Thinking</a:t>
            </a:r>
            <a:endParaRPr lang="en-GB" dirty="0"/>
          </a:p>
        </p:txBody>
      </p:sp>
    </p:spTree>
    <p:extLst>
      <p:ext uri="{BB962C8B-B14F-4D97-AF65-F5344CB8AC3E}">
        <p14:creationId xmlns:p14="http://schemas.microsoft.com/office/powerpoint/2010/main" val="915587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GB" dirty="0" smtClean="0"/>
              <a:t>Human </a:t>
            </a:r>
            <a:r>
              <a:rPr lang="en-GB" dirty="0"/>
              <a:t>knowledge </a:t>
            </a:r>
            <a:r>
              <a:rPr lang="en-GB" dirty="0" smtClean="0"/>
              <a:t>increases </a:t>
            </a:r>
            <a:r>
              <a:rPr lang="en-GB" dirty="0"/>
              <a:t>in </a:t>
            </a:r>
            <a:r>
              <a:rPr lang="en-GB" dirty="0" smtClean="0"/>
              <a:t>a cumulative </a:t>
            </a:r>
            <a:r>
              <a:rPr lang="en-GB" dirty="0"/>
              <a:t>fashion</a:t>
            </a:r>
            <a:r>
              <a:rPr lang="en-GB" dirty="0" smtClean="0"/>
              <a:t>, science progresses and allows us to improve our </a:t>
            </a:r>
            <a:r>
              <a:rPr lang="en-GB" dirty="0"/>
              <a:t>material </a:t>
            </a:r>
            <a:r>
              <a:rPr lang="en-GB" dirty="0" smtClean="0"/>
              <a:t>conditions.</a:t>
            </a:r>
          </a:p>
          <a:p>
            <a:pPr algn="just"/>
            <a:endParaRPr lang="en-GB" dirty="0"/>
          </a:p>
          <a:p>
            <a:pPr algn="just"/>
            <a:r>
              <a:rPr lang="en-GB" dirty="0" smtClean="0"/>
              <a:t>Thanks to economic growth modern societies become richer.</a:t>
            </a:r>
          </a:p>
          <a:p>
            <a:pPr algn="just"/>
            <a:endParaRPr lang="en-GB" dirty="0"/>
          </a:p>
          <a:p>
            <a:pPr algn="just"/>
            <a:r>
              <a:rPr lang="en-GB" dirty="0" smtClean="0"/>
              <a:t>However, we cannot expect improvements </a:t>
            </a:r>
            <a:r>
              <a:rPr lang="en-GB" dirty="0"/>
              <a:t>in </a:t>
            </a:r>
            <a:r>
              <a:rPr lang="en-GB" dirty="0" smtClean="0"/>
              <a:t>ethics, politics, society or humanity (</a:t>
            </a:r>
            <a:r>
              <a:rPr lang="en-GB" dirty="0" err="1" smtClean="0"/>
              <a:t>Gray</a:t>
            </a:r>
            <a:r>
              <a:rPr lang="en-GB" dirty="0" smtClean="0"/>
              <a:t> 2008).  Theories </a:t>
            </a:r>
            <a:r>
              <a:rPr lang="en-GB" dirty="0"/>
              <a:t>of </a:t>
            </a:r>
            <a:r>
              <a:rPr lang="en-GB" dirty="0" smtClean="0"/>
              <a:t>such progress are </a:t>
            </a:r>
            <a:r>
              <a:rPr lang="en-GB" dirty="0"/>
              <a:t>myths, which rely on a teleological view </a:t>
            </a:r>
            <a:r>
              <a:rPr lang="en-GB" dirty="0" smtClean="0"/>
              <a:t>and answer </a:t>
            </a:r>
            <a:r>
              <a:rPr lang="en-GB" dirty="0"/>
              <a:t>the human need for meaning</a:t>
            </a:r>
            <a:r>
              <a:rPr lang="en-GB" dirty="0" smtClean="0"/>
              <a:t>.</a:t>
            </a:r>
          </a:p>
          <a:p>
            <a:pPr algn="just"/>
            <a:endParaRPr lang="en-GB" dirty="0"/>
          </a:p>
          <a:p>
            <a:pPr algn="just"/>
            <a:r>
              <a:rPr lang="en-GB" dirty="0" smtClean="0"/>
              <a:t>History </a:t>
            </a:r>
            <a:r>
              <a:rPr lang="en-GB" dirty="0"/>
              <a:t>is </a:t>
            </a:r>
            <a:r>
              <a:rPr lang="en-GB" dirty="0" smtClean="0"/>
              <a:t>not a </a:t>
            </a:r>
            <a:r>
              <a:rPr lang="en-GB" dirty="0"/>
              <a:t>movement in the direction of a universal goal </a:t>
            </a:r>
            <a:r>
              <a:rPr lang="en-GB" dirty="0" smtClean="0"/>
              <a:t>or a march </a:t>
            </a:r>
            <a:r>
              <a:rPr lang="en-GB" dirty="0"/>
              <a:t>to a better </a:t>
            </a:r>
            <a:r>
              <a:rPr lang="en-GB" dirty="0" smtClean="0"/>
              <a:t>world.</a:t>
            </a:r>
            <a:endParaRPr lang="en-GB" dirty="0"/>
          </a:p>
          <a:p>
            <a:pPr algn="just"/>
            <a:endParaRPr lang="en-GB" dirty="0" smtClean="0"/>
          </a:p>
          <a:p>
            <a:pPr algn="just"/>
            <a:r>
              <a:rPr lang="en-GB" dirty="0" err="1" smtClean="0"/>
              <a:t>Gray</a:t>
            </a:r>
            <a:r>
              <a:rPr lang="en-GB" dirty="0" smtClean="0"/>
              <a:t> (2008) states that humans are not becoming more civilized and that conflicts are becoming more savage, in contrast Pinker (2011) evide</a:t>
            </a:r>
            <a:r>
              <a:rPr lang="en-GB" dirty="0"/>
              <a:t>n</a:t>
            </a:r>
            <a:r>
              <a:rPr lang="en-GB" dirty="0" smtClean="0"/>
              <a:t>ces the fact that violence is diminishing.</a:t>
            </a:r>
          </a:p>
          <a:p>
            <a:pPr algn="just"/>
            <a:endParaRPr lang="en-GB" dirty="0" smtClean="0"/>
          </a:p>
          <a:p>
            <a:pPr algn="just"/>
            <a:r>
              <a:rPr lang="en-GB" dirty="0"/>
              <a:t>The conference organizers TED have a mission statement that begins with ‘We believe passionately in the power of ideas to change attitudes, lives and ultimately, the world.’</a:t>
            </a:r>
          </a:p>
          <a:p>
            <a:endParaRPr lang="en-GB" dirty="0" smtClean="0"/>
          </a:p>
        </p:txBody>
      </p:sp>
      <p:sp>
        <p:nvSpPr>
          <p:cNvPr id="3" name="Title 2"/>
          <p:cNvSpPr>
            <a:spLocks noGrp="1"/>
          </p:cNvSpPr>
          <p:nvPr>
            <p:ph type="title"/>
          </p:nvPr>
        </p:nvSpPr>
        <p:spPr/>
        <p:txBody>
          <a:bodyPr/>
          <a:lstStyle/>
          <a:p>
            <a:r>
              <a:rPr lang="en-GB" dirty="0" smtClean="0"/>
              <a:t>‘Progressive’ Politics</a:t>
            </a:r>
            <a:endParaRPr lang="en-GB" dirty="0"/>
          </a:p>
        </p:txBody>
      </p:sp>
    </p:spTree>
    <p:extLst>
      <p:ext uri="{BB962C8B-B14F-4D97-AF65-F5344CB8AC3E}">
        <p14:creationId xmlns:p14="http://schemas.microsoft.com/office/powerpoint/2010/main" val="1605236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16846</TotalTime>
  <Words>4443</Words>
  <Application>Microsoft Office PowerPoint</Application>
  <PresentationFormat>On-screen Show (4:3)</PresentationFormat>
  <Paragraphs>257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Grid</vt:lpstr>
      <vt:lpstr>Ideology-free politics: A bottom-up approach  CRASSH Postdoctoral Research Seminar Series  Cambridge  21 June 2012</vt:lpstr>
      <vt:lpstr>ideology</vt:lpstr>
      <vt:lpstr>POLITICS</vt:lpstr>
      <vt:lpstr>The Selfish Gene</vt:lpstr>
      <vt:lpstr>We cannot transcend our genes</vt:lpstr>
      <vt:lpstr>We’re only Animals</vt:lpstr>
      <vt:lpstr>Free Will</vt:lpstr>
      <vt:lpstr>Enlightenment Thinking</vt:lpstr>
      <vt:lpstr>‘Progressive’ Politics</vt:lpstr>
      <vt:lpstr>Evolutionary Psychology</vt:lpstr>
      <vt:lpstr>The Left–Right Political Spectrum</vt:lpstr>
      <vt:lpstr>Dominance</vt:lpstr>
      <vt:lpstr>Counter-dominance</vt:lpstr>
      <vt:lpstr>Egalitarianism</vt:lpstr>
      <vt:lpstr>Examples of Egalitarianism</vt:lpstr>
      <vt:lpstr>Economics in the EEA</vt:lpstr>
      <vt:lpstr>Folk Economics</vt:lpstr>
      <vt:lpstr>Present</vt:lpstr>
      <vt:lpstr>gene-centred politics</vt:lpstr>
      <vt:lpstr>Gene-Centred Politics</vt:lpstr>
      <vt:lpstr>UNIVERSAL NATIONALISM</vt:lpstr>
      <vt:lpstr>Humanism</vt:lpstr>
      <vt:lpstr>Multiculturalism for Majorities</vt:lpstr>
      <vt:lpstr>Multiculturalism for Minorities</vt:lpstr>
      <vt:lpstr>In-group/Out-Group Biases</vt:lpstr>
      <vt:lpstr>Immigration</vt:lpstr>
      <vt:lpstr>Economics</vt:lpstr>
      <vt:lpstr>Economy</vt:lpstr>
      <vt:lpstr>SUSTAINABLE GROWTH</vt:lpstr>
      <vt:lpstr>Social Discount Rate</vt:lpstr>
      <vt:lpstr>Democracy</vt:lpstr>
      <vt:lpstr>Neoconservatism</vt:lpstr>
      <vt:lpstr>Religion</vt:lpstr>
      <vt:lpstr>Political Correctness</vt:lpstr>
      <vt:lpstr>The Origin of Feminism</vt:lpstr>
      <vt:lpstr>Feminism</vt:lpstr>
      <vt:lpstr>Homosexuality</vt:lpstr>
      <vt:lpstr>Happiness</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Ideology-Free Politics A Bottom-Up Approach</dc:title>
  <dc:creator>Martin</dc:creator>
  <cp:lastModifiedBy>Martin</cp:lastModifiedBy>
  <cp:revision>140</cp:revision>
  <cp:lastPrinted>2012-06-20T22:42:26Z</cp:lastPrinted>
  <dcterms:created xsi:type="dcterms:W3CDTF">2012-06-06T16:47:01Z</dcterms:created>
  <dcterms:modified xsi:type="dcterms:W3CDTF">2012-09-08T13:06:12Z</dcterms:modified>
</cp:coreProperties>
</file>